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8" r:id="rId3"/>
    <p:sldId id="311" r:id="rId4"/>
    <p:sldId id="312" r:id="rId5"/>
    <p:sldId id="313" r:id="rId6"/>
    <p:sldId id="277" r:id="rId7"/>
    <p:sldId id="278" r:id="rId8"/>
    <p:sldId id="314" r:id="rId9"/>
    <p:sldId id="315" r:id="rId10"/>
    <p:sldId id="266" r:id="rId11"/>
    <p:sldId id="267" r:id="rId12"/>
    <p:sldId id="268" r:id="rId13"/>
    <p:sldId id="269" r:id="rId14"/>
    <p:sldId id="270" r:id="rId15"/>
    <p:sldId id="259" r:id="rId16"/>
    <p:sldId id="260" r:id="rId17"/>
    <p:sldId id="261" r:id="rId18"/>
    <p:sldId id="262" r:id="rId19"/>
    <p:sldId id="263" r:id="rId20"/>
    <p:sldId id="289" r:id="rId21"/>
    <p:sldId id="264" r:id="rId22"/>
    <p:sldId id="265" r:id="rId23"/>
    <p:sldId id="279" r:id="rId24"/>
    <p:sldId id="310" r:id="rId25"/>
    <p:sldId id="284" r:id="rId26"/>
    <p:sldId id="309" r:id="rId27"/>
    <p:sldId id="280" r:id="rId28"/>
    <p:sldId id="283" r:id="rId29"/>
    <p:sldId id="305" r:id="rId30"/>
    <p:sldId id="306" r:id="rId31"/>
    <p:sldId id="308" r:id="rId32"/>
    <p:sldId id="307" r:id="rId33"/>
    <p:sldId id="281" r:id="rId34"/>
    <p:sldId id="282" r:id="rId35"/>
    <p:sldId id="286" r:id="rId36"/>
    <p:sldId id="285" r:id="rId37"/>
    <p:sldId id="287" r:id="rId38"/>
    <p:sldId id="273" r:id="rId39"/>
    <p:sldId id="274" r:id="rId40"/>
    <p:sldId id="275"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4" r:id="rId55"/>
    <p:sldId id="303" r:id="rId56"/>
    <p:sldId id="272" r:id="rId57"/>
    <p:sldId id="257" r:id="rId58"/>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8" d="100"/>
          <a:sy n="68" d="100"/>
        </p:scale>
        <p:origin x="1446"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a:t>Clic para editar título</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p:txBody>
          <a:bodyPr/>
          <a:lstStyle/>
          <a:p>
            <a:fld id="{085C7892-5E69-584E-B72E-FDEBE386D919}" type="datetimeFigureOut">
              <a:rPr lang="es-ES" smtClean="0"/>
              <a:t>12/05/2022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7BE3584-5699-C44A-9FE8-1C5AB4A4B544}" type="slidenum">
              <a:rPr lang="es-ES" smtClean="0"/>
              <a:t>‹Nº›</a:t>
            </a:fld>
            <a:endParaRPr lang="es-ES"/>
          </a:p>
        </p:txBody>
      </p:sp>
    </p:spTree>
    <p:extLst>
      <p:ext uri="{BB962C8B-B14F-4D97-AF65-F5344CB8AC3E}">
        <p14:creationId xmlns:p14="http://schemas.microsoft.com/office/powerpoint/2010/main" val="1037539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085C7892-5E69-584E-B72E-FDEBE386D919}" type="datetimeFigureOut">
              <a:rPr lang="es-ES" smtClean="0"/>
              <a:t>12/05/2022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7BE3584-5699-C44A-9FE8-1C5AB4A4B544}" type="slidenum">
              <a:rPr lang="es-ES" smtClean="0"/>
              <a:t>‹Nº›</a:t>
            </a:fld>
            <a:endParaRPr lang="es-ES"/>
          </a:p>
        </p:txBody>
      </p:sp>
    </p:spTree>
    <p:extLst>
      <p:ext uri="{BB962C8B-B14F-4D97-AF65-F5344CB8AC3E}">
        <p14:creationId xmlns:p14="http://schemas.microsoft.com/office/powerpoint/2010/main" val="4138336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085C7892-5E69-584E-B72E-FDEBE386D919}" type="datetimeFigureOut">
              <a:rPr lang="es-ES" smtClean="0"/>
              <a:t>12/05/2022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7BE3584-5699-C44A-9FE8-1C5AB4A4B544}" type="slidenum">
              <a:rPr lang="es-ES" smtClean="0"/>
              <a:t>‹Nº›</a:t>
            </a:fld>
            <a:endParaRPr lang="es-ES"/>
          </a:p>
        </p:txBody>
      </p:sp>
    </p:spTree>
    <p:extLst>
      <p:ext uri="{BB962C8B-B14F-4D97-AF65-F5344CB8AC3E}">
        <p14:creationId xmlns:p14="http://schemas.microsoft.com/office/powerpoint/2010/main" val="3392292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085C7892-5E69-584E-B72E-FDEBE386D919}" type="datetimeFigureOut">
              <a:rPr lang="es-ES" smtClean="0"/>
              <a:t>12/05/2022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7BE3584-5699-C44A-9FE8-1C5AB4A4B544}" type="slidenum">
              <a:rPr lang="es-ES" smtClean="0"/>
              <a:t>‹Nº›</a:t>
            </a:fld>
            <a:endParaRPr lang="es-ES"/>
          </a:p>
        </p:txBody>
      </p:sp>
    </p:spTree>
    <p:extLst>
      <p:ext uri="{BB962C8B-B14F-4D97-AF65-F5344CB8AC3E}">
        <p14:creationId xmlns:p14="http://schemas.microsoft.com/office/powerpoint/2010/main" val="515299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a:t>Clic para editar título</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085C7892-5E69-584E-B72E-FDEBE386D919}" type="datetimeFigureOut">
              <a:rPr lang="es-ES" smtClean="0"/>
              <a:t>12/05/2022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7BE3584-5699-C44A-9FE8-1C5AB4A4B544}" type="slidenum">
              <a:rPr lang="es-ES" smtClean="0"/>
              <a:t>‹Nº›</a:t>
            </a:fld>
            <a:endParaRPr lang="es-ES"/>
          </a:p>
        </p:txBody>
      </p:sp>
    </p:spTree>
    <p:extLst>
      <p:ext uri="{BB962C8B-B14F-4D97-AF65-F5344CB8AC3E}">
        <p14:creationId xmlns:p14="http://schemas.microsoft.com/office/powerpoint/2010/main" val="1921471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p:txBody>
          <a:bodyPr/>
          <a:lstStyle/>
          <a:p>
            <a:fld id="{085C7892-5E69-584E-B72E-FDEBE386D919}" type="datetimeFigureOut">
              <a:rPr lang="es-ES" smtClean="0"/>
              <a:t>12/05/2022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7BE3584-5699-C44A-9FE8-1C5AB4A4B544}" type="slidenum">
              <a:rPr lang="es-ES" smtClean="0"/>
              <a:t>‹Nº›</a:t>
            </a:fld>
            <a:endParaRPr lang="es-ES"/>
          </a:p>
        </p:txBody>
      </p:sp>
    </p:spTree>
    <p:extLst>
      <p:ext uri="{BB962C8B-B14F-4D97-AF65-F5344CB8AC3E}">
        <p14:creationId xmlns:p14="http://schemas.microsoft.com/office/powerpoint/2010/main" val="3199227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085C7892-5E69-584E-B72E-FDEBE386D919}" type="datetimeFigureOut">
              <a:rPr lang="es-ES" smtClean="0"/>
              <a:t>12/05/2022</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7BE3584-5699-C44A-9FE8-1C5AB4A4B544}" type="slidenum">
              <a:rPr lang="es-ES" smtClean="0"/>
              <a:t>‹Nº›</a:t>
            </a:fld>
            <a:endParaRPr lang="es-ES"/>
          </a:p>
        </p:txBody>
      </p:sp>
    </p:spTree>
    <p:extLst>
      <p:ext uri="{BB962C8B-B14F-4D97-AF65-F5344CB8AC3E}">
        <p14:creationId xmlns:p14="http://schemas.microsoft.com/office/powerpoint/2010/main" val="3402166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085C7892-5E69-584E-B72E-FDEBE386D919}" type="datetimeFigureOut">
              <a:rPr lang="es-ES" smtClean="0"/>
              <a:t>12/05/2022</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7BE3584-5699-C44A-9FE8-1C5AB4A4B544}" type="slidenum">
              <a:rPr lang="es-ES" smtClean="0"/>
              <a:t>‹Nº›</a:t>
            </a:fld>
            <a:endParaRPr lang="es-ES"/>
          </a:p>
        </p:txBody>
      </p:sp>
    </p:spTree>
    <p:extLst>
      <p:ext uri="{BB962C8B-B14F-4D97-AF65-F5344CB8AC3E}">
        <p14:creationId xmlns:p14="http://schemas.microsoft.com/office/powerpoint/2010/main" val="1903123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85C7892-5E69-584E-B72E-FDEBE386D919}" type="datetimeFigureOut">
              <a:rPr lang="es-ES" smtClean="0"/>
              <a:t>12/05/2022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7BE3584-5699-C44A-9FE8-1C5AB4A4B544}" type="slidenum">
              <a:rPr lang="es-ES" smtClean="0"/>
              <a:t>‹Nº›</a:t>
            </a:fld>
            <a:endParaRPr lang="es-ES"/>
          </a:p>
        </p:txBody>
      </p:sp>
    </p:spTree>
    <p:extLst>
      <p:ext uri="{BB962C8B-B14F-4D97-AF65-F5344CB8AC3E}">
        <p14:creationId xmlns:p14="http://schemas.microsoft.com/office/powerpoint/2010/main" val="1507002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085C7892-5E69-584E-B72E-FDEBE386D919}" type="datetimeFigureOut">
              <a:rPr lang="es-ES" smtClean="0"/>
              <a:t>12/05/2022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7BE3584-5699-C44A-9FE8-1C5AB4A4B544}" type="slidenum">
              <a:rPr lang="es-ES" smtClean="0"/>
              <a:t>‹Nº›</a:t>
            </a:fld>
            <a:endParaRPr lang="es-ES"/>
          </a:p>
        </p:txBody>
      </p:sp>
    </p:spTree>
    <p:extLst>
      <p:ext uri="{BB962C8B-B14F-4D97-AF65-F5344CB8AC3E}">
        <p14:creationId xmlns:p14="http://schemas.microsoft.com/office/powerpoint/2010/main" val="1570059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085C7892-5E69-584E-B72E-FDEBE386D919}" type="datetimeFigureOut">
              <a:rPr lang="es-ES" smtClean="0"/>
              <a:t>12/05/2022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7BE3584-5699-C44A-9FE8-1C5AB4A4B544}" type="slidenum">
              <a:rPr lang="es-ES" smtClean="0"/>
              <a:t>‹Nº›</a:t>
            </a:fld>
            <a:endParaRPr lang="es-ES"/>
          </a:p>
        </p:txBody>
      </p:sp>
    </p:spTree>
    <p:extLst>
      <p:ext uri="{BB962C8B-B14F-4D97-AF65-F5344CB8AC3E}">
        <p14:creationId xmlns:p14="http://schemas.microsoft.com/office/powerpoint/2010/main" val="2541974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5C7892-5E69-584E-B72E-FDEBE386D919}" type="datetimeFigureOut">
              <a:rPr lang="es-ES" smtClean="0"/>
              <a:t>12/05/2022</a:t>
            </a:fld>
            <a:endParaRPr lang="es-ES"/>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BE3584-5699-C44A-9FE8-1C5AB4A4B544}" type="slidenum">
              <a:rPr lang="es-ES" smtClean="0"/>
              <a:t>‹Nº›</a:t>
            </a:fld>
            <a:endParaRPr lang="es-ES"/>
          </a:p>
        </p:txBody>
      </p:sp>
    </p:spTree>
    <p:extLst>
      <p:ext uri="{BB962C8B-B14F-4D97-AF65-F5344CB8AC3E}">
        <p14:creationId xmlns:p14="http://schemas.microsoft.com/office/powerpoint/2010/main" val="30813536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14.gif"/><Relationship Id="rId7" Type="http://schemas.openxmlformats.org/officeDocument/2006/relationships/image" Target="../media/image11.gif"/><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5.gif"/><Relationship Id="rId4" Type="http://schemas.openxmlformats.org/officeDocument/2006/relationships/image" Target="../media/image28.gif"/></Relationships>
</file>

<file path=ppt/slides/_rels/slide11.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14.gif"/><Relationship Id="rId7" Type="http://schemas.openxmlformats.org/officeDocument/2006/relationships/image" Target="../media/image11.gif"/><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5.gif"/><Relationship Id="rId4" Type="http://schemas.openxmlformats.org/officeDocument/2006/relationships/image" Target="../media/image28.gif"/></Relationships>
</file>

<file path=ppt/slides/_rels/slide12.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14.gif"/><Relationship Id="rId7" Type="http://schemas.openxmlformats.org/officeDocument/2006/relationships/image" Target="../media/image11.gif"/><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5.gif"/><Relationship Id="rId4" Type="http://schemas.openxmlformats.org/officeDocument/2006/relationships/image" Target="../media/image28.gif"/></Relationships>
</file>

<file path=ppt/slides/_rels/slide13.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14.gif"/><Relationship Id="rId7" Type="http://schemas.openxmlformats.org/officeDocument/2006/relationships/image" Target="../media/image11.gif"/><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5.gif"/><Relationship Id="rId4" Type="http://schemas.openxmlformats.org/officeDocument/2006/relationships/image" Target="../media/image28.gif"/></Relationships>
</file>

<file path=ppt/slides/_rels/slide14.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oleObject" Target="../embeddings/oleObject1.bin"/><Relationship Id="rId7" Type="http://schemas.openxmlformats.org/officeDocument/2006/relationships/slide" Target="slide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gif"/><Relationship Id="rId5" Type="http://schemas.openxmlformats.org/officeDocument/2006/relationships/image" Target="../media/image28.gif"/><Relationship Id="rId4" Type="http://schemas.openxmlformats.org/officeDocument/2006/relationships/image" Target="../media/image32.emf"/><Relationship Id="rId9" Type="http://schemas.openxmlformats.org/officeDocument/2006/relationships/image" Target="../media/image13.gif"/></Relationships>
</file>

<file path=ppt/slides/_rels/slide1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slide" Target="slide2.xml"/><Relationship Id="rId4" Type="http://schemas.openxmlformats.org/officeDocument/2006/relationships/image" Target="../media/image14.gif"/></Relationships>
</file>

<file path=ppt/slides/_rels/slide16.xml.rels><?xml version="1.0" encoding="UTF-8" standalone="yes"?>
<Relationships xmlns="http://schemas.openxmlformats.org/package/2006/relationships"><Relationship Id="rId3" Type="http://schemas.openxmlformats.org/officeDocument/2006/relationships/image" Target="../media/image14.gif"/><Relationship Id="rId7" Type="http://schemas.openxmlformats.org/officeDocument/2006/relationships/image" Target="../media/image11.gif"/><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35.gif"/><Relationship Id="rId4" Type="http://schemas.openxmlformats.org/officeDocument/2006/relationships/image" Target="../media/image34.gif"/></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slide" Target="slide2.xml"/><Relationship Id="rId4" Type="http://schemas.openxmlformats.org/officeDocument/2006/relationships/image" Target="../media/image14.gif"/></Relationships>
</file>

<file path=ppt/slides/_rels/slide18.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5.gif"/><Relationship Id="rId7" Type="http://schemas.openxmlformats.org/officeDocument/2006/relationships/image" Target="../media/image39.gif"/><Relationship Id="rId2" Type="http://schemas.openxmlformats.org/officeDocument/2006/relationships/image" Target="../media/image37.gif"/><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http://col.senavirtual.edu.co/courses/1/3541/content/_182523_1/_bW91c2U=.jpg" TargetMode="External"/><Relationship Id="rId4" Type="http://schemas.openxmlformats.org/officeDocument/2006/relationships/image" Target="../media/image38.jpeg"/><Relationship Id="rId9" Type="http://schemas.openxmlformats.org/officeDocument/2006/relationships/image" Target="../media/image11.gif"/></Relationships>
</file>

<file path=ppt/slides/_rels/slide1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slide" Target="slide2.xml"/><Relationship Id="rId4" Type="http://schemas.openxmlformats.org/officeDocument/2006/relationships/image" Target="../media/image14.gif"/></Relationships>
</file>

<file path=ppt/slides/_rels/slide2.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11.xml"/><Relationship Id="rId18" Type="http://schemas.openxmlformats.org/officeDocument/2006/relationships/image" Target="../media/image7.gif"/><Relationship Id="rId3" Type="http://schemas.openxmlformats.org/officeDocument/2006/relationships/slide" Target="slide2.xml"/><Relationship Id="rId7" Type="http://schemas.openxmlformats.org/officeDocument/2006/relationships/slide" Target="slide22.xml"/><Relationship Id="rId12" Type="http://schemas.openxmlformats.org/officeDocument/2006/relationships/slide" Target="slide19.xml"/><Relationship Id="rId17" Type="http://schemas.openxmlformats.org/officeDocument/2006/relationships/image" Target="../media/image6.gif"/><Relationship Id="rId2" Type="http://schemas.openxmlformats.org/officeDocument/2006/relationships/image" Target="../media/image3.jpeg"/><Relationship Id="rId16" Type="http://schemas.openxmlformats.org/officeDocument/2006/relationships/image" Target="../media/image5.gif"/><Relationship Id="rId20" Type="http://schemas.openxmlformats.org/officeDocument/2006/relationships/image" Target="../media/image9.gif"/><Relationship Id="rId1" Type="http://schemas.openxmlformats.org/officeDocument/2006/relationships/slideLayout" Target="../slideLayouts/slideLayout2.xml"/><Relationship Id="rId6" Type="http://schemas.openxmlformats.org/officeDocument/2006/relationships/slide" Target="slide17.xml"/><Relationship Id="rId11" Type="http://schemas.openxmlformats.org/officeDocument/2006/relationships/slide" Target="slide56.xml"/><Relationship Id="rId5" Type="http://schemas.openxmlformats.org/officeDocument/2006/relationships/slide" Target="slide15.xml"/><Relationship Id="rId15" Type="http://schemas.openxmlformats.org/officeDocument/2006/relationships/image" Target="../media/image4.emf"/><Relationship Id="rId10" Type="http://schemas.openxmlformats.org/officeDocument/2006/relationships/slide" Target="slide3.xml"/><Relationship Id="rId19" Type="http://schemas.openxmlformats.org/officeDocument/2006/relationships/image" Target="../media/image8.gif"/><Relationship Id="rId4" Type="http://schemas.openxmlformats.org/officeDocument/2006/relationships/slide" Target="slide16.xml"/><Relationship Id="rId9" Type="http://schemas.openxmlformats.org/officeDocument/2006/relationships/slide" Target="slide18.xml"/><Relationship Id="rId14" Type="http://schemas.openxmlformats.org/officeDocument/2006/relationships/slide" Target="slide20.xml"/></Relationships>
</file>

<file path=ppt/slides/_rels/slide20.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41.jpeg"/><Relationship Id="rId7" Type="http://schemas.openxmlformats.org/officeDocument/2006/relationships/slide" Target="slide2.xm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image" Target="../media/image43.gif"/><Relationship Id="rId5" Type="http://schemas.openxmlformats.org/officeDocument/2006/relationships/image" Target="../media/image14.gif"/><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44.jpeg"/><Relationship Id="rId7" Type="http://schemas.openxmlformats.org/officeDocument/2006/relationships/image" Target="http://www.qhmpl.com/img/ups-120_big.jpg" TargetMode="Externa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png"/><Relationship Id="rId10" Type="http://schemas.openxmlformats.org/officeDocument/2006/relationships/image" Target="../media/image11.gif"/><Relationship Id="rId4" Type="http://schemas.openxmlformats.org/officeDocument/2006/relationships/image" Target="http://upload.wikimedia.org/wikipedia/commons/thumb/1/1d/German_power_strip.JPG/180px-German_power_strip.JPG" TargetMode="External"/><Relationship Id="rId9" Type="http://schemas.openxmlformats.org/officeDocument/2006/relationships/slide" Target="slide2.xml"/></Relationships>
</file>

<file path=ppt/slides/_rels/slide22.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slide" Target="slide23.xml"/><Relationship Id="rId18" Type="http://schemas.openxmlformats.org/officeDocument/2006/relationships/slide" Target="slide2.xml"/><Relationship Id="rId3" Type="http://schemas.openxmlformats.org/officeDocument/2006/relationships/image" Target="../media/image47.png"/><Relationship Id="rId7" Type="http://schemas.openxmlformats.org/officeDocument/2006/relationships/slide" Target="slide39.xml"/><Relationship Id="rId12" Type="http://schemas.openxmlformats.org/officeDocument/2006/relationships/slide" Target="slide28.xml"/><Relationship Id="rId17" Type="http://schemas.openxmlformats.org/officeDocument/2006/relationships/image" Target="../media/image14.gif"/><Relationship Id="rId2" Type="http://schemas.openxmlformats.org/officeDocument/2006/relationships/image" Target="../media/image5.gif"/><Relationship Id="rId16" Type="http://schemas.openxmlformats.org/officeDocument/2006/relationships/slide" Target="slide34.xml"/><Relationship Id="rId20" Type="http://schemas.openxmlformats.org/officeDocument/2006/relationships/image" Target="../media/image9.gif"/><Relationship Id="rId1" Type="http://schemas.openxmlformats.org/officeDocument/2006/relationships/slideLayout" Target="../slideLayouts/slideLayout2.xml"/><Relationship Id="rId6" Type="http://schemas.openxmlformats.org/officeDocument/2006/relationships/image" Target="../media/image48.jpeg"/><Relationship Id="rId11" Type="http://schemas.openxmlformats.org/officeDocument/2006/relationships/slide" Target="slide38.xml"/><Relationship Id="rId5" Type="http://schemas.openxmlformats.org/officeDocument/2006/relationships/slide" Target="slide40.xml"/><Relationship Id="rId15" Type="http://schemas.openxmlformats.org/officeDocument/2006/relationships/slide" Target="slide25.xml"/><Relationship Id="rId10" Type="http://schemas.openxmlformats.org/officeDocument/2006/relationships/slide" Target="slide36.xml"/><Relationship Id="rId19" Type="http://schemas.openxmlformats.org/officeDocument/2006/relationships/image" Target="../media/image11.gif"/><Relationship Id="rId4" Type="http://schemas.openxmlformats.org/officeDocument/2006/relationships/slide" Target="slide35.xml"/><Relationship Id="rId9" Type="http://schemas.openxmlformats.org/officeDocument/2006/relationships/slide" Target="slide33.xml"/><Relationship Id="rId14" Type="http://schemas.openxmlformats.org/officeDocument/2006/relationships/slide" Target="slide27.xml"/></Relationships>
</file>

<file path=ppt/slides/_rels/slide23.xml.rels><?xml version="1.0" encoding="UTF-8" standalone="yes"?>
<Relationships xmlns="http://schemas.openxmlformats.org/package/2006/relationships"><Relationship Id="rId8" Type="http://schemas.openxmlformats.org/officeDocument/2006/relationships/image" Target="../media/image53.gif"/><Relationship Id="rId13" Type="http://schemas.openxmlformats.org/officeDocument/2006/relationships/image" Target="../media/image13.gif"/><Relationship Id="rId3" Type="http://schemas.openxmlformats.org/officeDocument/2006/relationships/image" Target="../media/image51.jpeg"/><Relationship Id="rId7" Type="http://schemas.openxmlformats.org/officeDocument/2006/relationships/image" Target="../media/image52.gif"/><Relationship Id="rId12" Type="http://schemas.openxmlformats.org/officeDocument/2006/relationships/slide" Target="slide22.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slide" Target="slide24.xml"/><Relationship Id="rId11" Type="http://schemas.openxmlformats.org/officeDocument/2006/relationships/image" Target="../media/image11.gif"/><Relationship Id="rId5" Type="http://schemas.openxmlformats.org/officeDocument/2006/relationships/image" Target="../media/image14.gif"/><Relationship Id="rId10" Type="http://schemas.openxmlformats.org/officeDocument/2006/relationships/slide" Target="slide2.xml"/><Relationship Id="rId4" Type="http://schemas.openxmlformats.org/officeDocument/2006/relationships/image" Target="../media/image5.gif"/><Relationship Id="rId9" Type="http://schemas.openxmlformats.org/officeDocument/2006/relationships/image" Target="../media/image9.gif"/></Relationships>
</file>

<file path=ppt/slides/_rels/slide24.xml.rels><?xml version="1.0" encoding="UTF-8" standalone="yes"?>
<Relationships xmlns="http://schemas.openxmlformats.org/package/2006/relationships"><Relationship Id="rId8" Type="http://schemas.openxmlformats.org/officeDocument/2006/relationships/image" Target="../media/image58.gif"/><Relationship Id="rId3" Type="http://schemas.openxmlformats.org/officeDocument/2006/relationships/image" Target="../media/image14.gif"/><Relationship Id="rId7" Type="http://schemas.openxmlformats.org/officeDocument/2006/relationships/image" Target="../media/image57.jpeg"/><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13.gif"/><Relationship Id="rId5" Type="http://schemas.openxmlformats.org/officeDocument/2006/relationships/image" Target="../media/image55.gif"/><Relationship Id="rId10" Type="http://schemas.openxmlformats.org/officeDocument/2006/relationships/image" Target="../media/image11.gif"/><Relationship Id="rId4" Type="http://schemas.openxmlformats.org/officeDocument/2006/relationships/image" Target="../media/image54.gif"/><Relationship Id="rId9" Type="http://schemas.openxmlformats.org/officeDocument/2006/relationships/slide" Target="slide2.xml"/></Relationships>
</file>

<file path=ppt/slides/_rels/slide25.xml.rels><?xml version="1.0" encoding="UTF-8" standalone="yes"?>
<Relationships xmlns="http://schemas.openxmlformats.org/package/2006/relationships"><Relationship Id="rId8" Type="http://schemas.openxmlformats.org/officeDocument/2006/relationships/image" Target="../media/image62.gif"/><Relationship Id="rId13" Type="http://schemas.openxmlformats.org/officeDocument/2006/relationships/image" Target="../media/image13.gif"/><Relationship Id="rId3" Type="http://schemas.openxmlformats.org/officeDocument/2006/relationships/image" Target="../media/image60.png"/><Relationship Id="rId7" Type="http://schemas.openxmlformats.org/officeDocument/2006/relationships/slide" Target="slide26.xml"/><Relationship Id="rId12" Type="http://schemas.openxmlformats.org/officeDocument/2006/relationships/slide" Target="slide22.xml"/><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14.gif"/><Relationship Id="rId11" Type="http://schemas.openxmlformats.org/officeDocument/2006/relationships/image" Target="../media/image11.gif"/><Relationship Id="rId5" Type="http://schemas.openxmlformats.org/officeDocument/2006/relationships/image" Target="../media/image5.gif"/><Relationship Id="rId10" Type="http://schemas.openxmlformats.org/officeDocument/2006/relationships/slide" Target="slide2.xml"/><Relationship Id="rId4" Type="http://schemas.openxmlformats.org/officeDocument/2006/relationships/image" Target="../media/image61.png"/><Relationship Id="rId9" Type="http://schemas.openxmlformats.org/officeDocument/2006/relationships/image" Target="../media/image9.gif"/></Relationships>
</file>

<file path=ppt/slides/_rels/slide26.xml.rels><?xml version="1.0" encoding="UTF-8" standalone="yes"?>
<Relationships xmlns="http://schemas.openxmlformats.org/package/2006/relationships"><Relationship Id="rId8" Type="http://schemas.openxmlformats.org/officeDocument/2006/relationships/image" Target="../media/image67.gif"/><Relationship Id="rId3" Type="http://schemas.openxmlformats.org/officeDocument/2006/relationships/image" Target="../media/image14.gif"/><Relationship Id="rId7" Type="http://schemas.openxmlformats.org/officeDocument/2006/relationships/image" Target="../media/image66.gif"/><Relationship Id="rId12" Type="http://schemas.openxmlformats.org/officeDocument/2006/relationships/image" Target="../media/image13.gif"/><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11.gif"/><Relationship Id="rId5" Type="http://schemas.openxmlformats.org/officeDocument/2006/relationships/image" Target="../media/image64.png"/><Relationship Id="rId10" Type="http://schemas.openxmlformats.org/officeDocument/2006/relationships/slide" Target="slide2.xml"/><Relationship Id="rId4" Type="http://schemas.openxmlformats.org/officeDocument/2006/relationships/image" Target="../media/image63.gif"/><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3.gif"/><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slide" Target="slide2.xml"/><Relationship Id="rId4" Type="http://schemas.openxmlformats.org/officeDocument/2006/relationships/image" Target="../media/image5.gif"/></Relationships>
</file>

<file path=ppt/slides/_rels/slide28.xml.rels><?xml version="1.0" encoding="UTF-8" standalone="yes"?>
<Relationships xmlns="http://schemas.openxmlformats.org/package/2006/relationships"><Relationship Id="rId8" Type="http://schemas.openxmlformats.org/officeDocument/2006/relationships/slide" Target="slide31.xml"/><Relationship Id="rId13" Type="http://schemas.openxmlformats.org/officeDocument/2006/relationships/image" Target="../media/image13.gif"/><Relationship Id="rId3" Type="http://schemas.openxmlformats.org/officeDocument/2006/relationships/slide" Target="slide37.xml"/><Relationship Id="rId7" Type="http://schemas.openxmlformats.org/officeDocument/2006/relationships/slide" Target="slide32.xml"/><Relationship Id="rId12" Type="http://schemas.openxmlformats.org/officeDocument/2006/relationships/slide" Target="slide22.xml"/><Relationship Id="rId2"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slide" Target="slide30.xml"/><Relationship Id="rId11" Type="http://schemas.openxmlformats.org/officeDocument/2006/relationships/image" Target="../media/image11.gif"/><Relationship Id="rId5" Type="http://schemas.openxmlformats.org/officeDocument/2006/relationships/slide" Target="slide29.xml"/><Relationship Id="rId10" Type="http://schemas.openxmlformats.org/officeDocument/2006/relationships/slide" Target="slide2.xml"/><Relationship Id="rId4" Type="http://schemas.openxmlformats.org/officeDocument/2006/relationships/image" Target="../media/image5.gif"/><Relationship Id="rId9" Type="http://schemas.openxmlformats.org/officeDocument/2006/relationships/image" Target="../media/image14.gif"/></Relationships>
</file>

<file path=ppt/slides/_rels/slide29.xml.rels><?xml version="1.0" encoding="UTF-8" standalone="yes"?>
<Relationships xmlns="http://schemas.openxmlformats.org/package/2006/relationships"><Relationship Id="rId3" Type="http://schemas.openxmlformats.org/officeDocument/2006/relationships/image" Target="../media/image14.gif"/><Relationship Id="rId7" Type="http://schemas.openxmlformats.org/officeDocument/2006/relationships/image" Target="../media/image72.jpeg"/><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image" Target="../media/image11.gif"/><Relationship Id="rId4" Type="http://schemas.openxmlformats.org/officeDocument/2006/relationships/slide" Target="slide2.xml"/></Relationships>
</file>

<file path=ppt/slides/_rels/slide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5.xml"/><Relationship Id="rId7" Type="http://schemas.openxmlformats.org/officeDocument/2006/relationships/image" Target="../media/image7.gif"/><Relationship Id="rId12" Type="http://schemas.openxmlformats.org/officeDocument/2006/relationships/image" Target="../media/image13.gif"/><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9.gif"/><Relationship Id="rId11" Type="http://schemas.openxmlformats.org/officeDocument/2006/relationships/image" Target="../media/image12.gif"/><Relationship Id="rId5" Type="http://schemas.openxmlformats.org/officeDocument/2006/relationships/image" Target="../media/image5.gif"/><Relationship Id="rId10" Type="http://schemas.openxmlformats.org/officeDocument/2006/relationships/slide" Target="slide55.xml"/><Relationship Id="rId4" Type="http://schemas.openxmlformats.org/officeDocument/2006/relationships/slide" Target="slide11.xml"/><Relationship Id="rId9" Type="http://schemas.openxmlformats.org/officeDocument/2006/relationships/image" Target="../media/image11.gif"/></Relationships>
</file>

<file path=ppt/slides/_rels/slide30.xml.rels><?xml version="1.0" encoding="UTF-8" standalone="yes"?>
<Relationships xmlns="http://schemas.openxmlformats.org/package/2006/relationships"><Relationship Id="rId3" Type="http://schemas.openxmlformats.org/officeDocument/2006/relationships/image" Target="../media/image14.gif"/><Relationship Id="rId7" Type="http://schemas.openxmlformats.org/officeDocument/2006/relationships/image" Target="../media/image73.png"/><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image" Target="../media/image11.gif"/><Relationship Id="rId4" Type="http://schemas.openxmlformats.org/officeDocument/2006/relationships/slide" Target="slide2.xml"/></Relationships>
</file>

<file path=ppt/slides/_rels/slide31.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13.gif"/><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slide" Target="slide2.xml"/><Relationship Id="rId4" Type="http://schemas.openxmlformats.org/officeDocument/2006/relationships/image" Target="../media/image14.gif"/></Relationships>
</file>

<file path=ppt/slides/_rels/slide32.xml.rels><?xml version="1.0" encoding="UTF-8" standalone="yes"?>
<Relationships xmlns="http://schemas.openxmlformats.org/package/2006/relationships"><Relationship Id="rId3" Type="http://schemas.openxmlformats.org/officeDocument/2006/relationships/image" Target="../media/image75.jpeg"/><Relationship Id="rId7" Type="http://schemas.openxmlformats.org/officeDocument/2006/relationships/image" Target="../media/image13.gif"/><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slide" Target="slide2.xml"/><Relationship Id="rId4" Type="http://schemas.openxmlformats.org/officeDocument/2006/relationships/image" Target="../media/image14.gif"/></Relationships>
</file>

<file path=ppt/slides/_rels/slide33.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13.gif"/><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slide" Target="slide2.xml"/><Relationship Id="rId4" Type="http://schemas.openxmlformats.org/officeDocument/2006/relationships/image" Target="../media/image14.gif"/></Relationships>
</file>

<file path=ppt/slides/_rels/slide34.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78.jpeg"/><Relationship Id="rId7" Type="http://schemas.openxmlformats.org/officeDocument/2006/relationships/image" Target="../media/image11.gif"/><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4.gif"/><Relationship Id="rId4" Type="http://schemas.openxmlformats.org/officeDocument/2006/relationships/image" Target="../media/image5.gif"/></Relationships>
</file>

<file path=ppt/slides/_rels/slide35.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13.gif"/><Relationship Id="rId2" Type="http://schemas.openxmlformats.org/officeDocument/2006/relationships/image" Target="../media/image79.jpeg"/><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slide" Target="slide2.xml"/><Relationship Id="rId4" Type="http://schemas.openxmlformats.org/officeDocument/2006/relationships/image" Target="../media/image14.gif"/></Relationships>
</file>

<file path=ppt/slides/_rels/slide36.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image" Target="../media/image13.gif"/><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slide" Target="slide2.xml"/><Relationship Id="rId4" Type="http://schemas.openxmlformats.org/officeDocument/2006/relationships/image" Target="../media/image14.gif"/></Relationships>
</file>

<file path=ppt/slides/_rels/slide37.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81.jpeg"/><Relationship Id="rId7" Type="http://schemas.openxmlformats.org/officeDocument/2006/relationships/slide" Target="slide2.xm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image" Target="../media/image14.gif"/><Relationship Id="rId11" Type="http://schemas.openxmlformats.org/officeDocument/2006/relationships/image" Target="../media/image13.gif"/><Relationship Id="rId5" Type="http://schemas.openxmlformats.org/officeDocument/2006/relationships/slide" Target="slide54.xml"/><Relationship Id="rId10" Type="http://schemas.openxmlformats.org/officeDocument/2006/relationships/slide" Target="slide28.xml"/><Relationship Id="rId4" Type="http://schemas.openxmlformats.org/officeDocument/2006/relationships/image" Target="../media/image82.jpeg"/><Relationship Id="rId9" Type="http://schemas.openxmlformats.org/officeDocument/2006/relationships/image" Target="../media/image9.gif"/></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13.gif"/><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slide" Target="slide2.xml"/><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image" Target="../media/image11.gif"/><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4.gif"/><Relationship Id="rId1" Type="http://schemas.openxmlformats.org/officeDocument/2006/relationships/slideLayout" Target="../slideLayouts/slideLayout1.xml"/><Relationship Id="rId6" Type="http://schemas.openxmlformats.org/officeDocument/2006/relationships/image" Target="../media/image15.gif"/><Relationship Id="rId5" Type="http://schemas.openxmlformats.org/officeDocument/2006/relationships/image" Target="../media/image11.gif"/><Relationship Id="rId4" Type="http://schemas.openxmlformats.org/officeDocument/2006/relationships/slide" Target="slide2.xml"/></Relationships>
</file>

<file path=ppt/slides/_rels/slide40.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slide" Target="slide52.xml"/><Relationship Id="rId18" Type="http://schemas.openxmlformats.org/officeDocument/2006/relationships/slide" Target="slide2.xml"/><Relationship Id="rId3" Type="http://schemas.openxmlformats.org/officeDocument/2006/relationships/image" Target="../media/image5.gif"/><Relationship Id="rId21" Type="http://schemas.openxmlformats.org/officeDocument/2006/relationships/image" Target="../media/image13.gif"/><Relationship Id="rId7" Type="http://schemas.openxmlformats.org/officeDocument/2006/relationships/slide" Target="slide44.xml"/><Relationship Id="rId12" Type="http://schemas.openxmlformats.org/officeDocument/2006/relationships/slide" Target="slide49.xml"/><Relationship Id="rId17" Type="http://schemas.openxmlformats.org/officeDocument/2006/relationships/slide" Target="slide50.xml"/><Relationship Id="rId2" Type="http://schemas.openxmlformats.org/officeDocument/2006/relationships/image" Target="../media/image86.png"/><Relationship Id="rId16" Type="http://schemas.openxmlformats.org/officeDocument/2006/relationships/slide" Target="slide48.xml"/><Relationship Id="rId20" Type="http://schemas.openxmlformats.org/officeDocument/2006/relationships/slide" Target="slide22.xml"/><Relationship Id="rId1" Type="http://schemas.openxmlformats.org/officeDocument/2006/relationships/slideLayout" Target="../slideLayouts/slideLayout2.xml"/><Relationship Id="rId6" Type="http://schemas.openxmlformats.org/officeDocument/2006/relationships/slide" Target="slide51.xml"/><Relationship Id="rId11" Type="http://schemas.openxmlformats.org/officeDocument/2006/relationships/slide" Target="slide46.xml"/><Relationship Id="rId5" Type="http://schemas.openxmlformats.org/officeDocument/2006/relationships/slide" Target="slide36.xml"/><Relationship Id="rId15" Type="http://schemas.openxmlformats.org/officeDocument/2006/relationships/slide" Target="slide47.xml"/><Relationship Id="rId10" Type="http://schemas.openxmlformats.org/officeDocument/2006/relationships/slide" Target="slide42.xml"/><Relationship Id="rId19" Type="http://schemas.openxmlformats.org/officeDocument/2006/relationships/image" Target="../media/image11.gif"/><Relationship Id="rId4" Type="http://schemas.openxmlformats.org/officeDocument/2006/relationships/slide" Target="slide41.xml"/><Relationship Id="rId9" Type="http://schemas.openxmlformats.org/officeDocument/2006/relationships/slide" Target="slide43.xml"/><Relationship Id="rId14" Type="http://schemas.openxmlformats.org/officeDocument/2006/relationships/slide" Target="slide53.xml"/></Relationships>
</file>

<file path=ppt/slides/_rels/slide41.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13.gif"/><Relationship Id="rId2" Type="http://schemas.openxmlformats.org/officeDocument/2006/relationships/image" Target="../media/image87.jpeg"/><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slide" Target="slide2.xml"/><Relationship Id="rId4" Type="http://schemas.openxmlformats.org/officeDocument/2006/relationships/image" Target="../media/image14.gif"/></Relationships>
</file>

<file path=ppt/slides/_rels/slide42.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88.jpeg"/><Relationship Id="rId7" Type="http://schemas.openxmlformats.org/officeDocument/2006/relationships/slide" Target="slide2.xml"/><Relationship Id="rId2" Type="http://schemas.openxmlformats.org/officeDocument/2006/relationships/slide" Target="slide49.xml"/><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media/image5.gif"/><Relationship Id="rId4" Type="http://schemas.openxmlformats.org/officeDocument/2006/relationships/image" Target="../media/image89.emf"/><Relationship Id="rId9" Type="http://schemas.openxmlformats.org/officeDocument/2006/relationships/image" Target="../media/image13.gif"/></Relationships>
</file>

<file path=ppt/slides/_rels/slide43.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90.jpeg"/><Relationship Id="rId7" Type="http://schemas.openxmlformats.org/officeDocument/2006/relationships/image" Target="../media/image11.gif"/><Relationship Id="rId2" Type="http://schemas.openxmlformats.org/officeDocument/2006/relationships/slide" Target="slide49.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4.gif"/><Relationship Id="rId4" Type="http://schemas.openxmlformats.org/officeDocument/2006/relationships/image" Target="../media/image5.gif"/></Relationships>
</file>

<file path=ppt/slides/_rels/slide44.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13.gif"/><Relationship Id="rId2" Type="http://schemas.openxmlformats.org/officeDocument/2006/relationships/image" Target="../media/image91.jpeg"/><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slide" Target="slide2.xml"/><Relationship Id="rId4" Type="http://schemas.openxmlformats.org/officeDocument/2006/relationships/image" Target="../media/image14.gif"/></Relationships>
</file>

<file path=ppt/slides/_rels/slide45.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13.gif"/><Relationship Id="rId2" Type="http://schemas.openxmlformats.org/officeDocument/2006/relationships/image" Target="../media/image92.jpeg"/><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slide" Target="slide2.xml"/><Relationship Id="rId4" Type="http://schemas.openxmlformats.org/officeDocument/2006/relationships/image" Target="../media/image14.gif"/></Relationships>
</file>

<file path=ppt/slides/_rels/slide46.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13.gif"/><Relationship Id="rId2" Type="http://schemas.openxmlformats.org/officeDocument/2006/relationships/image" Target="../media/image93.jpeg"/><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slide" Target="slide2.xml"/><Relationship Id="rId4" Type="http://schemas.openxmlformats.org/officeDocument/2006/relationships/image" Target="../media/image14.gif"/></Relationships>
</file>

<file path=ppt/slides/_rels/slide47.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13.gif"/><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slide" Target="slide2.xml"/><Relationship Id="rId4" Type="http://schemas.openxmlformats.org/officeDocument/2006/relationships/image" Target="../media/image14.gif"/></Relationships>
</file>

<file path=ppt/slides/_rels/slide48.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13.gif"/><Relationship Id="rId2" Type="http://schemas.openxmlformats.org/officeDocument/2006/relationships/image" Target="../media/image95.jpeg"/><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slide" Target="slide2.xml"/><Relationship Id="rId4" Type="http://schemas.openxmlformats.org/officeDocument/2006/relationships/image" Target="../media/image14.gif"/></Relationships>
</file>

<file path=ppt/slides/_rels/slide49.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97.png"/><Relationship Id="rId7" Type="http://schemas.openxmlformats.org/officeDocument/2006/relationships/image" Target="../media/image11.gif"/><Relationship Id="rId2" Type="http://schemas.openxmlformats.org/officeDocument/2006/relationships/image" Target="../media/image96.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4.gif"/><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16.jpeg"/><Relationship Id="rId7" Type="http://schemas.openxmlformats.org/officeDocument/2006/relationships/image" Target="../media/image14.gif"/><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17.jpeg"/><Relationship Id="rId10" Type="http://schemas.openxmlformats.org/officeDocument/2006/relationships/image" Target="../media/image9.gif"/><Relationship Id="rId4" Type="http://schemas.openxmlformats.org/officeDocument/2006/relationships/slide" Target="slide7.xml"/><Relationship Id="rId9" Type="http://schemas.openxmlformats.org/officeDocument/2006/relationships/image" Target="../media/image11.gif"/></Relationships>
</file>

<file path=ppt/slides/_rels/slide50.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13.gif"/><Relationship Id="rId2" Type="http://schemas.openxmlformats.org/officeDocument/2006/relationships/image" Target="../media/image98.emf"/><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slide" Target="slide2.xml"/><Relationship Id="rId4" Type="http://schemas.openxmlformats.org/officeDocument/2006/relationships/image" Target="../media/image14.gif"/></Relationships>
</file>

<file path=ppt/slides/_rels/slide51.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13.gif"/><Relationship Id="rId2" Type="http://schemas.openxmlformats.org/officeDocument/2006/relationships/image" Target="../media/image99.emf"/><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slide" Target="slide2.xml"/><Relationship Id="rId4" Type="http://schemas.openxmlformats.org/officeDocument/2006/relationships/image" Target="../media/image14.gif"/></Relationships>
</file>

<file path=ppt/slides/_rels/slide52.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101.jpeg"/><Relationship Id="rId7" Type="http://schemas.openxmlformats.org/officeDocument/2006/relationships/slide" Target="slide2.xml"/><Relationship Id="rId2" Type="http://schemas.openxmlformats.org/officeDocument/2006/relationships/image" Target="../media/image100.jpeg"/><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media/image5.gif"/><Relationship Id="rId4" Type="http://schemas.openxmlformats.org/officeDocument/2006/relationships/image" Target="../media/image102.jpeg"/><Relationship Id="rId9" Type="http://schemas.openxmlformats.org/officeDocument/2006/relationships/image" Target="../media/image13.gif"/></Relationships>
</file>

<file path=ppt/slides/_rels/slide53.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13.gif"/><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slide" Target="slide2.xml"/><Relationship Id="rId4" Type="http://schemas.openxmlformats.org/officeDocument/2006/relationships/image" Target="../media/image14.gif"/></Relationships>
</file>

<file path=ppt/slides/_rels/slide54.xml.rels><?xml version="1.0" encoding="UTF-8" standalone="yes"?>
<Relationships xmlns="http://schemas.openxmlformats.org/package/2006/relationships"><Relationship Id="rId8" Type="http://schemas.openxmlformats.org/officeDocument/2006/relationships/slide" Target="slide55.xml"/><Relationship Id="rId13" Type="http://schemas.openxmlformats.org/officeDocument/2006/relationships/image" Target="../media/image13.gif"/><Relationship Id="rId3" Type="http://schemas.openxmlformats.org/officeDocument/2006/relationships/image" Target="../media/image105.jpeg"/><Relationship Id="rId7" Type="http://schemas.openxmlformats.org/officeDocument/2006/relationships/image" Target="../media/image108.png"/><Relationship Id="rId12" Type="http://schemas.openxmlformats.org/officeDocument/2006/relationships/slide" Target="slide37.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7.gif"/><Relationship Id="rId11" Type="http://schemas.openxmlformats.org/officeDocument/2006/relationships/image" Target="../media/image11.gif"/><Relationship Id="rId5" Type="http://schemas.openxmlformats.org/officeDocument/2006/relationships/image" Target="../media/image5.gif"/><Relationship Id="rId10" Type="http://schemas.openxmlformats.org/officeDocument/2006/relationships/slide" Target="slide2.xml"/><Relationship Id="rId4" Type="http://schemas.openxmlformats.org/officeDocument/2006/relationships/image" Target="../media/image106.png"/><Relationship Id="rId9" Type="http://schemas.openxmlformats.org/officeDocument/2006/relationships/image" Target="../media/image12.gif"/></Relationships>
</file>

<file path=ppt/slides/_rels/slide55.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109.png"/><Relationship Id="rId7" Type="http://schemas.openxmlformats.org/officeDocument/2006/relationships/slide" Target="slide54.xml"/><Relationship Id="rId2" Type="http://schemas.openxmlformats.org/officeDocument/2006/relationships/slideLayout" Target="../slideLayouts/slideLayout2.xml"/><Relationship Id="rId1" Type="http://schemas.openxmlformats.org/officeDocument/2006/relationships/video" Target="0.%20Pentium%204.MPG" TargetMode="External"/><Relationship Id="rId6" Type="http://schemas.openxmlformats.org/officeDocument/2006/relationships/image" Target="../media/image11.gif"/><Relationship Id="rId5" Type="http://schemas.openxmlformats.org/officeDocument/2006/relationships/slide" Target="slide2.xml"/><Relationship Id="rId4" Type="http://schemas.openxmlformats.org/officeDocument/2006/relationships/image" Target="../media/image5.gif"/><Relationship Id="rId9" Type="http://schemas.openxmlformats.org/officeDocument/2006/relationships/image" Target="../media/image110.png"/></Relationships>
</file>

<file path=ppt/slides/_rels/slide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5.gif"/><Relationship Id="rId1" Type="http://schemas.openxmlformats.org/officeDocument/2006/relationships/slideLayout" Target="../slideLayouts/slideLayout2.xml"/><Relationship Id="rId5" Type="http://schemas.openxmlformats.org/officeDocument/2006/relationships/image" Target="../media/image11.gif"/><Relationship Id="rId4" Type="http://schemas.openxmlformats.org/officeDocument/2006/relationships/slide" Target="slide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gif"/><Relationship Id="rId13" Type="http://schemas.openxmlformats.org/officeDocument/2006/relationships/image" Target="../media/image13.gif"/><Relationship Id="rId3" Type="http://schemas.openxmlformats.org/officeDocument/2006/relationships/image" Target="../media/image5.gif"/><Relationship Id="rId7" Type="http://schemas.openxmlformats.org/officeDocument/2006/relationships/slide" Target="slide2.xml"/><Relationship Id="rId12" Type="http://schemas.openxmlformats.org/officeDocument/2006/relationships/slide" Target="slide5.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9.gif"/><Relationship Id="rId11" Type="http://schemas.openxmlformats.org/officeDocument/2006/relationships/image" Target="../media/image9.gif"/><Relationship Id="rId5" Type="http://schemas.openxmlformats.org/officeDocument/2006/relationships/image" Target="../media/image18.gif"/><Relationship Id="rId10" Type="http://schemas.openxmlformats.org/officeDocument/2006/relationships/slide" Target="slide8.xml"/><Relationship Id="rId4" Type="http://schemas.openxmlformats.org/officeDocument/2006/relationships/image" Target="../media/image14.gif"/><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22.png"/><Relationship Id="rId7" Type="http://schemas.openxmlformats.org/officeDocument/2006/relationships/slide" Target="slide2.xml"/><Relationship Id="rId12" Type="http://schemas.openxmlformats.org/officeDocument/2006/relationships/image" Target="../media/image13.gif"/><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4.gif"/><Relationship Id="rId11" Type="http://schemas.openxmlformats.org/officeDocument/2006/relationships/slide" Target="slide5.xml"/><Relationship Id="rId5" Type="http://schemas.openxmlformats.org/officeDocument/2006/relationships/image" Target="../media/image5.gif"/><Relationship Id="rId10" Type="http://schemas.openxmlformats.org/officeDocument/2006/relationships/image" Target="../media/image9.gif"/><Relationship Id="rId4" Type="http://schemas.openxmlformats.org/officeDocument/2006/relationships/image" Target="../media/image23.gif"/><Relationship Id="rId9" Type="http://schemas.openxmlformats.org/officeDocument/2006/relationships/slide" Target="slide8.xml"/></Relationships>
</file>

<file path=ppt/slides/_rels/slide8.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5.gif"/><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slide" Target="slide2.xml"/><Relationship Id="rId4" Type="http://schemas.openxmlformats.org/officeDocument/2006/relationships/image" Target="../media/image14.gif"/></Relationships>
</file>

<file path=ppt/slides/_rels/slide9.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slide" Target="slide10.xml"/><Relationship Id="rId7" Type="http://schemas.openxmlformats.org/officeDocument/2006/relationships/image" Target="../media/image5.gif"/><Relationship Id="rId12" Type="http://schemas.openxmlformats.org/officeDocument/2006/relationships/image" Target="../media/image11.gif"/><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slide" Target="slide2.xml"/><Relationship Id="rId5" Type="http://schemas.openxmlformats.org/officeDocument/2006/relationships/slide" Target="slide12.xml"/><Relationship Id="rId10" Type="http://schemas.openxmlformats.org/officeDocument/2006/relationships/slide" Target="slide14.xml"/><Relationship Id="rId4" Type="http://schemas.openxmlformats.org/officeDocument/2006/relationships/slide" Target="slide11.xml"/><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0BD6D19-F0B1-4168-9E06-3B75F5002A7A}"/>
              </a:ext>
            </a:extLst>
          </p:cNvPr>
          <p:cNvPicPr>
            <a:picLocks noChangeAspect="1"/>
          </p:cNvPicPr>
          <p:nvPr/>
        </p:nvPicPr>
        <p:blipFill>
          <a:blip r:embed="rId3"/>
          <a:stretch>
            <a:fillRect/>
          </a:stretch>
        </p:blipFill>
        <p:spPr>
          <a:xfrm>
            <a:off x="7772400" y="163803"/>
            <a:ext cx="1004888" cy="794911"/>
          </a:xfrm>
          <a:prstGeom prst="rect">
            <a:avLst/>
          </a:prstGeom>
        </p:spPr>
      </p:pic>
      <p:sp>
        <p:nvSpPr>
          <p:cNvPr id="9" name="Título 1">
            <a:extLst>
              <a:ext uri="{FF2B5EF4-FFF2-40B4-BE49-F238E27FC236}">
                <a16:creationId xmlns:a16="http://schemas.microsoft.com/office/drawing/2014/main" id="{E8731DAD-1704-B2E9-ED0F-901C1C479DEE}"/>
              </a:ext>
            </a:extLst>
          </p:cNvPr>
          <p:cNvSpPr txBox="1">
            <a:spLocks/>
          </p:cNvSpPr>
          <p:nvPr/>
        </p:nvSpPr>
        <p:spPr>
          <a:xfrm>
            <a:off x="784274" y="1822232"/>
            <a:ext cx="7772400" cy="256688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MX" dirty="0"/>
              <a:t>COMPUTACIÓN NIVEL BÁSICO </a:t>
            </a:r>
            <a:br>
              <a:rPr lang="es-MX" dirty="0"/>
            </a:br>
            <a:r>
              <a:rPr lang="es-MX" dirty="0"/>
              <a:t>Profesor : Yasna Hernández</a:t>
            </a:r>
            <a:br>
              <a:rPr lang="es-MX" dirty="0"/>
            </a:br>
            <a:r>
              <a:rPr lang="es-MX" sz="2200" dirty="0"/>
              <a:t>Ingeniero en Informática</a:t>
            </a:r>
            <a:br>
              <a:rPr lang="es-MX" sz="2200" dirty="0"/>
            </a:br>
            <a:r>
              <a:rPr lang="es-MX" sz="2200" dirty="0"/>
              <a:t>pedagoga en Ed. Superior</a:t>
            </a:r>
            <a:br>
              <a:rPr lang="es-MX" sz="2200" dirty="0"/>
            </a:br>
            <a:r>
              <a:rPr lang="es-MX" sz="2200" dirty="0"/>
              <a:t>PMI</a:t>
            </a:r>
            <a:endParaRPr lang="es-ES" sz="2200" b="1" dirty="0">
              <a:latin typeface="Myriad Pro"/>
              <a:cs typeface="Myriad Pro"/>
            </a:endParaRPr>
          </a:p>
        </p:txBody>
      </p:sp>
    </p:spTree>
    <p:extLst>
      <p:ext uri="{BB962C8B-B14F-4D97-AF65-F5344CB8AC3E}">
        <p14:creationId xmlns:p14="http://schemas.microsoft.com/office/powerpoint/2010/main" val="137963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01853315-EAC5-4B87-8B0A-891374142255}"/>
              </a:ext>
            </a:extLst>
          </p:cNvPr>
          <p:cNvSpPr>
            <a:spLocks noGrp="1" noChangeArrowheads="1"/>
          </p:cNvSpPr>
          <p:nvPr>
            <p:ph type="title"/>
          </p:nvPr>
        </p:nvSpPr>
        <p:spPr/>
        <p:txBody>
          <a:bodyPr/>
          <a:lstStyle/>
          <a:p>
            <a:pPr eaLnBrk="1" hangingPunct="1"/>
            <a:r>
              <a:rPr lang="es-ES" altLang="es-MX">
                <a:latin typeface="Matura MT Script Capitals" panose="03020802060602070202" pitchFamily="66" charset="0"/>
              </a:rPr>
              <a:t>Teclas alfanuméricas</a:t>
            </a:r>
          </a:p>
        </p:txBody>
      </p:sp>
      <p:pic>
        <p:nvPicPr>
          <p:cNvPr id="11268" name="Picture 4">
            <a:extLst>
              <a:ext uri="{FF2B5EF4-FFF2-40B4-BE49-F238E27FC236}">
                <a16:creationId xmlns:a16="http://schemas.microsoft.com/office/drawing/2014/main" id="{063CB7AF-B702-4DAB-AF27-D6CF8AFE4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1484313"/>
            <a:ext cx="421005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 Box 5">
            <a:extLst>
              <a:ext uri="{FF2B5EF4-FFF2-40B4-BE49-F238E27FC236}">
                <a16:creationId xmlns:a16="http://schemas.microsoft.com/office/drawing/2014/main" id="{D84C35C8-2A86-484D-8616-FD5316C91AB0}"/>
              </a:ext>
            </a:extLst>
          </p:cNvPr>
          <p:cNvSpPr txBox="1">
            <a:spLocks noChangeArrowheads="1"/>
          </p:cNvSpPr>
          <p:nvPr/>
        </p:nvSpPr>
        <p:spPr bwMode="auto">
          <a:xfrm>
            <a:off x="1187450" y="3429000"/>
            <a:ext cx="72009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s-ES" altLang="es-MX" b="1">
                <a:latin typeface="Comic Sans MS" panose="030F0702030302020204" pitchFamily="66" charset="0"/>
              </a:rPr>
              <a:t>     El teclado alfanumérico</a:t>
            </a:r>
            <a:r>
              <a:rPr lang="es-ES" altLang="es-MX">
                <a:latin typeface="Comic Sans MS" panose="030F0702030302020204" pitchFamily="66" charset="0"/>
              </a:rPr>
              <a:t> es similar al teclado de una máquina de escribir, dispone de todas las letras del alfabeto, los diez dígitos decimales y todos los signos de puntuación y acentuación, además de la barra espaciadora.</a:t>
            </a:r>
          </a:p>
        </p:txBody>
      </p:sp>
      <p:pic>
        <p:nvPicPr>
          <p:cNvPr id="11270" name="Picture 6" descr="ledred">
            <a:extLst>
              <a:ext uri="{FF2B5EF4-FFF2-40B4-BE49-F238E27FC236}">
                <a16:creationId xmlns:a16="http://schemas.microsoft.com/office/drawing/2014/main" id="{F0F9518C-907D-4656-8A26-68703DDDF2C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350043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7" descr="ball0">
            <a:extLst>
              <a:ext uri="{FF2B5EF4-FFF2-40B4-BE49-F238E27FC236}">
                <a16:creationId xmlns:a16="http://schemas.microsoft.com/office/drawing/2014/main" id="{65F2FD66-5437-4BEF-8EA2-8493FC87D8D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774700"/>
            <a:ext cx="2778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Picture 8" descr="flyline4">
            <a:extLst>
              <a:ext uri="{FF2B5EF4-FFF2-40B4-BE49-F238E27FC236}">
                <a16:creationId xmlns:a16="http://schemas.microsoft.com/office/drawing/2014/main" id="{28DAEC79-7F0C-4BC5-98A2-A9985CCD54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33375"/>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Picture 9" descr="pcsalt">
            <a:hlinkClick r:id="rId6" action="ppaction://hlinksldjump"/>
            <a:extLst>
              <a:ext uri="{FF2B5EF4-FFF2-40B4-BE49-F238E27FC236}">
                <a16:creationId xmlns:a16="http://schemas.microsoft.com/office/drawing/2014/main" id="{5850C6B8-31CD-4100-88F8-5E60F94CBFFC}"/>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4" name="Text Box 10">
            <a:extLst>
              <a:ext uri="{FF2B5EF4-FFF2-40B4-BE49-F238E27FC236}">
                <a16:creationId xmlns:a16="http://schemas.microsoft.com/office/drawing/2014/main" id="{F64CF01C-E322-407D-BBA3-A8874CE2C4C1}"/>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pic>
        <p:nvPicPr>
          <p:cNvPr id="11275" name="Picture 11" descr="cliquer-10">
            <a:hlinkClick r:id="" action="ppaction://hlinkshowjump?jump=lastslideviewed"/>
            <a:extLst>
              <a:ext uri="{FF2B5EF4-FFF2-40B4-BE49-F238E27FC236}">
                <a16:creationId xmlns:a16="http://schemas.microsoft.com/office/drawing/2014/main" id="{A64B9EEC-C2CE-4D14-8FCF-9F72B8B3613C}"/>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57200" y="5852490"/>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6" name="Text Box 12">
            <a:extLst>
              <a:ext uri="{FF2B5EF4-FFF2-40B4-BE49-F238E27FC236}">
                <a16:creationId xmlns:a16="http://schemas.microsoft.com/office/drawing/2014/main" id="{4974AB24-1565-44CC-AE10-20D295E26F2B}"/>
              </a:ext>
            </a:extLst>
          </p:cNvPr>
          <p:cNvSpPr txBox="1">
            <a:spLocks noChangeArrowheads="1"/>
          </p:cNvSpPr>
          <p:nvPr/>
        </p:nvSpPr>
        <p:spPr bwMode="auto">
          <a:xfrm>
            <a:off x="297766" y="6229325"/>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dirty="0"/>
              <a:t>Atrás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a:extLst>
              <a:ext uri="{FF2B5EF4-FFF2-40B4-BE49-F238E27FC236}">
                <a16:creationId xmlns:a16="http://schemas.microsoft.com/office/drawing/2014/main" id="{9A4B97EC-8524-46F2-9D90-E5452F8BDF2B}"/>
              </a:ext>
            </a:extLst>
          </p:cNvPr>
          <p:cNvSpPr>
            <a:spLocks noGrp="1" noChangeArrowheads="1"/>
          </p:cNvSpPr>
          <p:nvPr>
            <p:ph type="title"/>
          </p:nvPr>
        </p:nvSpPr>
        <p:spPr/>
        <p:txBody>
          <a:bodyPr/>
          <a:lstStyle/>
          <a:p>
            <a:pPr eaLnBrk="1" hangingPunct="1"/>
            <a:r>
              <a:rPr lang="es-ES" altLang="es-MX">
                <a:latin typeface="Matura MT Script Capitals" panose="03020802060602070202" pitchFamily="66" charset="0"/>
              </a:rPr>
              <a:t>Teclas de función</a:t>
            </a:r>
          </a:p>
        </p:txBody>
      </p:sp>
      <p:pic>
        <p:nvPicPr>
          <p:cNvPr id="12292" name="Picture 4">
            <a:extLst>
              <a:ext uri="{FF2B5EF4-FFF2-40B4-BE49-F238E27FC236}">
                <a16:creationId xmlns:a16="http://schemas.microsoft.com/office/drawing/2014/main" id="{31060080-9215-40D4-8F9A-DF697F991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1700213"/>
            <a:ext cx="42100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 Box 5">
            <a:extLst>
              <a:ext uri="{FF2B5EF4-FFF2-40B4-BE49-F238E27FC236}">
                <a16:creationId xmlns:a16="http://schemas.microsoft.com/office/drawing/2014/main" id="{1082C443-0C23-440B-A332-021C97AA0F97}"/>
              </a:ext>
            </a:extLst>
          </p:cNvPr>
          <p:cNvSpPr txBox="1">
            <a:spLocks noChangeArrowheads="1"/>
          </p:cNvSpPr>
          <p:nvPr/>
        </p:nvSpPr>
        <p:spPr bwMode="auto">
          <a:xfrm>
            <a:off x="755650" y="2565400"/>
            <a:ext cx="7416800" cy="2563813"/>
          </a:xfrm>
          <a:prstGeom prst="rect">
            <a:avLst/>
          </a:prstGeom>
          <a:noFill/>
          <a:ln w="9525">
            <a:noFill/>
            <a:miter lim="800000"/>
            <a:headEnd/>
            <a:tailEnd/>
          </a:ln>
        </p:spPr>
        <p:txBody>
          <a:bodyPr>
            <a:spAutoFit/>
          </a:bodyPr>
          <a:lstStyle/>
          <a:p>
            <a:pPr algn="just">
              <a:spcBef>
                <a:spcPct val="50000"/>
              </a:spcBef>
              <a:defRPr/>
            </a:pPr>
            <a:r>
              <a:rPr lang="es-ES" b="1" dirty="0">
                <a:effectLst>
                  <a:outerShdw blurRad="38100" dist="38100" dir="2700000" algn="tl">
                    <a:srgbClr val="000000">
                      <a:alpha val="43137"/>
                    </a:srgbClr>
                  </a:outerShdw>
                </a:effectLst>
                <a:latin typeface="Comic Sans MS" pitchFamily="66" charset="0"/>
              </a:rPr>
              <a:t>    Las teclas de función</a:t>
            </a:r>
            <a:r>
              <a:rPr lang="es-ES" dirty="0">
                <a:effectLst>
                  <a:outerShdw blurRad="38100" dist="38100" dir="2700000" algn="tl">
                    <a:srgbClr val="000000">
                      <a:alpha val="43137"/>
                    </a:srgbClr>
                  </a:outerShdw>
                </a:effectLst>
                <a:latin typeface="Comic Sans MS" pitchFamily="66" charset="0"/>
              </a:rPr>
              <a:t> se sitúan el la parte superior del teclado alfanumérico, van del F1 al F12, y son teclas que aportan atajos en el uso del sistema informático. Por ejemplo, al pulsar F1 se suele activar la Ayuda del programa que se está usando. Algunos teclados modernos incluyen otro conjunto de teclas en la parte superior a las de función que permiten acceder a Internet, abrir el correo electrónico o controlar la reproducción de archivos multimedia. Estas teclas no tienen un carácter universal y dependen de cada fabricante, pero también se pueden considerar teclas de función.</a:t>
            </a:r>
          </a:p>
        </p:txBody>
      </p:sp>
      <p:pic>
        <p:nvPicPr>
          <p:cNvPr id="12294" name="Picture 6" descr="ledred">
            <a:extLst>
              <a:ext uri="{FF2B5EF4-FFF2-40B4-BE49-F238E27FC236}">
                <a16:creationId xmlns:a16="http://schemas.microsoft.com/office/drawing/2014/main" id="{4BA78179-73F6-4548-8B58-CD3F2F32029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27088" y="263683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7" descr="ball0">
            <a:extLst>
              <a:ext uri="{FF2B5EF4-FFF2-40B4-BE49-F238E27FC236}">
                <a16:creationId xmlns:a16="http://schemas.microsoft.com/office/drawing/2014/main" id="{A60C8620-7457-4A87-84C1-010636191E4C}"/>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692150"/>
            <a:ext cx="2778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8" descr="flyline4">
            <a:extLst>
              <a:ext uri="{FF2B5EF4-FFF2-40B4-BE49-F238E27FC236}">
                <a16:creationId xmlns:a16="http://schemas.microsoft.com/office/drawing/2014/main" id="{4AD4B54A-5C51-4837-8D0D-8CDD811D3A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333375"/>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9" descr="pcsalt">
            <a:hlinkClick r:id="rId6" action="ppaction://hlinksldjump"/>
            <a:extLst>
              <a:ext uri="{FF2B5EF4-FFF2-40B4-BE49-F238E27FC236}">
                <a16:creationId xmlns:a16="http://schemas.microsoft.com/office/drawing/2014/main" id="{174746DB-1D77-468F-8212-087859EBE0A2}"/>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8" name="Text Box 10">
            <a:extLst>
              <a:ext uri="{FF2B5EF4-FFF2-40B4-BE49-F238E27FC236}">
                <a16:creationId xmlns:a16="http://schemas.microsoft.com/office/drawing/2014/main" id="{B9A430DA-409C-4553-B3A0-FCA048EE3B11}"/>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
        <p:nvSpPr>
          <p:cNvPr id="12299" name="Text Box 11">
            <a:extLst>
              <a:ext uri="{FF2B5EF4-FFF2-40B4-BE49-F238E27FC236}">
                <a16:creationId xmlns:a16="http://schemas.microsoft.com/office/drawing/2014/main" id="{19621E2B-1A6D-4967-A53B-BDC169D52A44}"/>
              </a:ext>
            </a:extLst>
          </p:cNvPr>
          <p:cNvSpPr txBox="1">
            <a:spLocks noChangeArrowheads="1"/>
          </p:cNvSpPr>
          <p:nvPr/>
        </p:nvSpPr>
        <p:spPr bwMode="auto">
          <a:xfrm>
            <a:off x="204788" y="6276975"/>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dirty="0"/>
              <a:t>Atrás</a:t>
            </a:r>
          </a:p>
        </p:txBody>
      </p:sp>
      <p:pic>
        <p:nvPicPr>
          <p:cNvPr id="12300" name="Picture 12" descr="cliquer-10">
            <a:hlinkClick r:id="" action="ppaction://hlinkshowjump?jump=lastslideviewed"/>
            <a:extLst>
              <a:ext uri="{FF2B5EF4-FFF2-40B4-BE49-F238E27FC236}">
                <a16:creationId xmlns:a16="http://schemas.microsoft.com/office/drawing/2014/main" id="{9C618863-E95F-442A-A823-EE09E0A00D5B}"/>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369888" y="5862637"/>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a:extLst>
              <a:ext uri="{FF2B5EF4-FFF2-40B4-BE49-F238E27FC236}">
                <a16:creationId xmlns:a16="http://schemas.microsoft.com/office/drawing/2014/main" id="{A36FB270-EB31-4DD9-8FBB-B46947586FD6}"/>
              </a:ext>
            </a:extLst>
          </p:cNvPr>
          <p:cNvSpPr>
            <a:spLocks noGrp="1" noChangeArrowheads="1"/>
          </p:cNvSpPr>
          <p:nvPr>
            <p:ph type="title"/>
          </p:nvPr>
        </p:nvSpPr>
        <p:spPr/>
        <p:txBody>
          <a:bodyPr/>
          <a:lstStyle/>
          <a:p>
            <a:pPr eaLnBrk="1" hangingPunct="1"/>
            <a:r>
              <a:rPr lang="es-ES" altLang="es-MX">
                <a:latin typeface="Matura MT Script Capitals" panose="03020802060602070202" pitchFamily="66" charset="0"/>
              </a:rPr>
              <a:t>Teclas numéricas</a:t>
            </a:r>
          </a:p>
        </p:txBody>
      </p:sp>
      <p:pic>
        <p:nvPicPr>
          <p:cNvPr id="13316" name="Picture 4">
            <a:extLst>
              <a:ext uri="{FF2B5EF4-FFF2-40B4-BE49-F238E27FC236}">
                <a16:creationId xmlns:a16="http://schemas.microsoft.com/office/drawing/2014/main" id="{44E873C6-60DE-4E2F-8F1C-AACFDFD58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275" y="1484313"/>
            <a:ext cx="12382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5">
            <a:extLst>
              <a:ext uri="{FF2B5EF4-FFF2-40B4-BE49-F238E27FC236}">
                <a16:creationId xmlns:a16="http://schemas.microsoft.com/office/drawing/2014/main" id="{E504A48F-992C-4500-A8AB-EEC68B7D232A}"/>
              </a:ext>
            </a:extLst>
          </p:cNvPr>
          <p:cNvSpPr>
            <a:spLocks noChangeArrowheads="1"/>
          </p:cNvSpPr>
          <p:nvPr/>
        </p:nvSpPr>
        <p:spPr bwMode="auto">
          <a:xfrm>
            <a:off x="1187450" y="3284538"/>
            <a:ext cx="6624638" cy="1465262"/>
          </a:xfrm>
          <a:prstGeom prst="rect">
            <a:avLst/>
          </a:prstGeom>
          <a:noFill/>
          <a:ln w="9525">
            <a:noFill/>
            <a:miter lim="800000"/>
            <a:headEnd/>
            <a:tailEnd/>
          </a:ln>
        </p:spPr>
        <p:txBody>
          <a:bodyPr anchor="ctr">
            <a:spAutoFit/>
          </a:bodyPr>
          <a:lstStyle/>
          <a:p>
            <a:pPr algn="just">
              <a:defRPr/>
            </a:pPr>
            <a:r>
              <a:rPr lang="es-ES" b="1" dirty="0">
                <a:effectLst>
                  <a:outerShdw blurRad="38100" dist="38100" dir="2700000" algn="tl">
                    <a:srgbClr val="000000">
                      <a:alpha val="43137"/>
                    </a:srgbClr>
                  </a:outerShdw>
                </a:effectLst>
                <a:latin typeface="Comic Sans MS" pitchFamily="66" charset="0"/>
              </a:rPr>
              <a:t>    El teclado numérico</a:t>
            </a:r>
            <a:r>
              <a:rPr lang="es-ES" dirty="0">
                <a:effectLst>
                  <a:outerShdw blurRad="38100" dist="38100" dir="2700000" algn="tl">
                    <a:srgbClr val="000000">
                      <a:alpha val="43137"/>
                    </a:srgbClr>
                  </a:outerShdw>
                </a:effectLst>
                <a:latin typeface="Comic Sans MS" pitchFamily="66" charset="0"/>
              </a:rPr>
              <a:t> es similar al de una calculadora, dispone de los diez dígitos decimales, las operaciones matemáticas más habituales (suma, resta, multiplicación y división) Además de la tecla “Bloq Num” o “Num Lock” que activa o desactiva este teclado.</a:t>
            </a:r>
          </a:p>
        </p:txBody>
      </p:sp>
      <p:pic>
        <p:nvPicPr>
          <p:cNvPr id="13318" name="Picture 6" descr="ledred">
            <a:extLst>
              <a:ext uri="{FF2B5EF4-FFF2-40B4-BE49-F238E27FC236}">
                <a16:creationId xmlns:a16="http://schemas.microsoft.com/office/drawing/2014/main" id="{86AB3F58-7712-4831-AB28-23CEFBD37B2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3357563"/>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7" descr="ball0">
            <a:extLst>
              <a:ext uri="{FF2B5EF4-FFF2-40B4-BE49-F238E27FC236}">
                <a16:creationId xmlns:a16="http://schemas.microsoft.com/office/drawing/2014/main" id="{D6C4A217-4266-467A-97FC-9317C72E6DD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692150"/>
            <a:ext cx="2778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Picture 8" descr="flyline4">
            <a:extLst>
              <a:ext uri="{FF2B5EF4-FFF2-40B4-BE49-F238E27FC236}">
                <a16:creationId xmlns:a16="http://schemas.microsoft.com/office/drawing/2014/main" id="{C3A62662-4E35-4B8E-BC49-6653A6670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333375"/>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Picture 9" descr="pcsalt">
            <a:hlinkClick r:id="rId6" action="ppaction://hlinksldjump"/>
            <a:extLst>
              <a:ext uri="{FF2B5EF4-FFF2-40B4-BE49-F238E27FC236}">
                <a16:creationId xmlns:a16="http://schemas.microsoft.com/office/drawing/2014/main" id="{9FFF7763-4B87-4E50-B793-54696C169BA3}"/>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2" name="Text Box 10">
            <a:extLst>
              <a:ext uri="{FF2B5EF4-FFF2-40B4-BE49-F238E27FC236}">
                <a16:creationId xmlns:a16="http://schemas.microsoft.com/office/drawing/2014/main" id="{DDDFF87C-7B8E-4816-8CA3-F7A5869266C6}"/>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pic>
        <p:nvPicPr>
          <p:cNvPr id="13323" name="Picture 11" descr="cliquer-10">
            <a:hlinkClick r:id="" action="ppaction://hlinkshowjump?jump=lastslideviewed"/>
            <a:extLst>
              <a:ext uri="{FF2B5EF4-FFF2-40B4-BE49-F238E27FC236}">
                <a16:creationId xmlns:a16="http://schemas.microsoft.com/office/drawing/2014/main" id="{3914CA4A-40E8-4670-94DE-D54B63A21DBA}"/>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304800" y="5727700"/>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4" name="Text Box 12">
            <a:extLst>
              <a:ext uri="{FF2B5EF4-FFF2-40B4-BE49-F238E27FC236}">
                <a16:creationId xmlns:a16="http://schemas.microsoft.com/office/drawing/2014/main" id="{A9BCC8FB-1BFA-418D-8DE5-F134DAF745FB}"/>
              </a:ext>
            </a:extLst>
          </p:cNvPr>
          <p:cNvSpPr txBox="1">
            <a:spLocks noChangeArrowheads="1"/>
          </p:cNvSpPr>
          <p:nvPr/>
        </p:nvSpPr>
        <p:spPr bwMode="auto">
          <a:xfrm>
            <a:off x="114300" y="6227932"/>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dirty="0"/>
              <a:t>Atrás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a:extLst>
              <a:ext uri="{FF2B5EF4-FFF2-40B4-BE49-F238E27FC236}">
                <a16:creationId xmlns:a16="http://schemas.microsoft.com/office/drawing/2014/main" id="{F942FB69-35DE-43A8-9041-76EABB04FDB1}"/>
              </a:ext>
            </a:extLst>
          </p:cNvPr>
          <p:cNvSpPr>
            <a:spLocks noGrp="1" noChangeArrowheads="1"/>
          </p:cNvSpPr>
          <p:nvPr>
            <p:ph type="title"/>
          </p:nvPr>
        </p:nvSpPr>
        <p:spPr>
          <a:xfrm>
            <a:off x="852488" y="218612"/>
            <a:ext cx="8229600" cy="1143000"/>
          </a:xfrm>
        </p:spPr>
        <p:txBody>
          <a:bodyPr/>
          <a:lstStyle/>
          <a:p>
            <a:pPr eaLnBrk="1" hangingPunct="1"/>
            <a:r>
              <a:rPr lang="es-ES" altLang="es-MX" dirty="0">
                <a:solidFill>
                  <a:srgbClr val="FF0000"/>
                </a:solidFill>
                <a:latin typeface="Matura MT Script Capitals" panose="03020802060602070202" pitchFamily="66" charset="0"/>
              </a:rPr>
              <a:t>Teclas de edición y de dirección</a:t>
            </a:r>
          </a:p>
        </p:txBody>
      </p:sp>
      <p:pic>
        <p:nvPicPr>
          <p:cNvPr id="14340" name="Picture 4">
            <a:extLst>
              <a:ext uri="{FF2B5EF4-FFF2-40B4-BE49-F238E27FC236}">
                <a16:creationId xmlns:a16="http://schemas.microsoft.com/office/drawing/2014/main" id="{6E7909C9-A6A3-4BE5-97D7-73E3C0EAA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989138"/>
            <a:ext cx="1628775"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Rectangle 5">
            <a:extLst>
              <a:ext uri="{FF2B5EF4-FFF2-40B4-BE49-F238E27FC236}">
                <a16:creationId xmlns:a16="http://schemas.microsoft.com/office/drawing/2014/main" id="{563CD310-5131-42F2-A106-1575E02A360C}"/>
              </a:ext>
            </a:extLst>
          </p:cNvPr>
          <p:cNvSpPr>
            <a:spLocks noChangeArrowheads="1"/>
          </p:cNvSpPr>
          <p:nvPr/>
        </p:nvSpPr>
        <p:spPr bwMode="auto">
          <a:xfrm>
            <a:off x="1835150" y="1290638"/>
            <a:ext cx="7199313" cy="4492625"/>
          </a:xfrm>
          <a:prstGeom prst="rect">
            <a:avLst/>
          </a:prstGeom>
          <a:noFill/>
          <a:ln w="9525">
            <a:noFill/>
            <a:miter lim="800000"/>
            <a:headEnd/>
            <a:tailEnd/>
          </a:ln>
        </p:spPr>
        <p:txBody>
          <a:bodyPr anchor="ctr">
            <a:spAutoFit/>
          </a:bodyPr>
          <a:lstStyle/>
          <a:p>
            <a:pPr>
              <a:defRPr/>
            </a:pPr>
            <a:r>
              <a:rPr lang="es-ES" sz="1600" b="1" dirty="0">
                <a:effectLst>
                  <a:outerShdw blurRad="38100" dist="38100" dir="2700000" algn="tl">
                    <a:srgbClr val="000000">
                      <a:alpha val="43137"/>
                    </a:srgbClr>
                  </a:outerShdw>
                </a:effectLst>
                <a:latin typeface="Comic Sans MS" pitchFamily="66" charset="0"/>
              </a:rPr>
              <a:t>    Supr: </a:t>
            </a:r>
            <a:r>
              <a:rPr lang="es-ES" sz="1600" dirty="0">
                <a:effectLst>
                  <a:outerShdw blurRad="38100" dist="38100" dir="2700000" algn="tl">
                    <a:srgbClr val="000000">
                      <a:alpha val="43137"/>
                    </a:srgbClr>
                  </a:outerShdw>
                </a:effectLst>
                <a:latin typeface="Comic Sans MS" pitchFamily="66" charset="0"/>
              </a:rPr>
              <a:t>La tecla suprimir, como bien indica su nombre sirve para borrar. Tanto campos en tablas, como caracteres en procesadores. </a:t>
            </a:r>
          </a:p>
          <a:p>
            <a:pPr>
              <a:defRPr/>
            </a:pPr>
            <a:r>
              <a:rPr lang="es-ES" sz="1600" b="1" dirty="0">
                <a:effectLst>
                  <a:outerShdw blurRad="38100" dist="38100" dir="2700000" algn="tl">
                    <a:srgbClr val="000000">
                      <a:alpha val="43137"/>
                    </a:srgbClr>
                  </a:outerShdw>
                </a:effectLst>
                <a:latin typeface="Comic Sans MS" pitchFamily="66" charset="0"/>
              </a:rPr>
              <a:t>    Esc: </a:t>
            </a:r>
            <a:r>
              <a:rPr lang="es-ES" sz="1600" dirty="0">
                <a:effectLst>
                  <a:outerShdw blurRad="38100" dist="38100" dir="2700000" algn="tl">
                    <a:srgbClr val="000000">
                      <a:alpha val="43137"/>
                    </a:srgbClr>
                  </a:outerShdw>
                </a:effectLst>
                <a:latin typeface="Comic Sans MS" pitchFamily="66" charset="0"/>
              </a:rPr>
              <a:t>Escape es una tecla que sirve para cancelar procesos y acciones en progreso, también sirve para cerrar cuadros de diálogo o ventanas. </a:t>
            </a:r>
          </a:p>
          <a:p>
            <a:pPr>
              <a:defRPr/>
            </a:pPr>
            <a:r>
              <a:rPr lang="es-ES" sz="1600" b="1" dirty="0">
                <a:effectLst>
                  <a:outerShdw blurRad="38100" dist="38100" dir="2700000" algn="tl">
                    <a:srgbClr val="000000">
                      <a:alpha val="43137"/>
                    </a:srgbClr>
                  </a:outerShdw>
                </a:effectLst>
                <a:latin typeface="Comic Sans MS" pitchFamily="66" charset="0"/>
              </a:rPr>
              <a:t>    Inicio:</a:t>
            </a:r>
            <a:r>
              <a:rPr lang="es-ES" sz="1600" dirty="0">
                <a:effectLst>
                  <a:outerShdw blurRad="38100" dist="38100" dir="2700000" algn="tl">
                    <a:srgbClr val="000000">
                      <a:alpha val="43137"/>
                    </a:srgbClr>
                  </a:outerShdw>
                </a:effectLst>
                <a:latin typeface="Comic Sans MS" pitchFamily="66" charset="0"/>
              </a:rPr>
              <a:t> Esta tecla te sitúa al principio de una línea o de un documento, dependiendo del programa que estés utilizando. </a:t>
            </a:r>
          </a:p>
          <a:p>
            <a:pPr>
              <a:defRPr/>
            </a:pPr>
            <a:r>
              <a:rPr lang="es-ES" sz="1600" b="1" dirty="0">
                <a:effectLst>
                  <a:outerShdw blurRad="38100" dist="38100" dir="2700000" algn="tl">
                    <a:srgbClr val="000000">
                      <a:alpha val="43137"/>
                    </a:srgbClr>
                  </a:outerShdw>
                </a:effectLst>
                <a:latin typeface="Comic Sans MS" pitchFamily="66" charset="0"/>
              </a:rPr>
              <a:t>    Fin:</a:t>
            </a:r>
            <a:r>
              <a:rPr lang="es-ES" sz="1600" dirty="0">
                <a:effectLst>
                  <a:outerShdw blurRad="38100" dist="38100" dir="2700000" algn="tl">
                    <a:srgbClr val="000000">
                      <a:alpha val="43137"/>
                    </a:srgbClr>
                  </a:outerShdw>
                </a:effectLst>
                <a:latin typeface="Comic Sans MS" pitchFamily="66" charset="0"/>
              </a:rPr>
              <a:t> Su función es la contraria a la tecla Inicio, y te sitúa en el final. </a:t>
            </a:r>
          </a:p>
          <a:p>
            <a:pPr>
              <a:defRPr/>
            </a:pPr>
            <a:r>
              <a:rPr lang="es-ES" sz="1600" b="1" dirty="0">
                <a:effectLst>
                  <a:outerShdw blurRad="38100" dist="38100" dir="2700000" algn="tl">
                    <a:srgbClr val="000000">
                      <a:alpha val="43137"/>
                    </a:srgbClr>
                  </a:outerShdw>
                </a:effectLst>
                <a:latin typeface="Comic Sans MS" pitchFamily="66" charset="0"/>
              </a:rPr>
              <a:t>    Re Pág:</a:t>
            </a:r>
            <a:r>
              <a:rPr lang="es-ES" sz="1600" dirty="0">
                <a:effectLst>
                  <a:outerShdw blurRad="38100" dist="38100" dir="2700000" algn="tl">
                    <a:srgbClr val="000000">
                      <a:alpha val="43137"/>
                    </a:srgbClr>
                  </a:outerShdw>
                </a:effectLst>
                <a:latin typeface="Comic Sans MS" pitchFamily="66" charset="0"/>
              </a:rPr>
              <a:t> Retrocede una página. </a:t>
            </a:r>
          </a:p>
          <a:p>
            <a:pPr>
              <a:defRPr/>
            </a:pPr>
            <a:r>
              <a:rPr lang="es-ES" sz="1600" b="1" dirty="0">
                <a:effectLst>
                  <a:outerShdw blurRad="38100" dist="38100" dir="2700000" algn="tl">
                    <a:srgbClr val="000000">
                      <a:alpha val="43137"/>
                    </a:srgbClr>
                  </a:outerShdw>
                </a:effectLst>
                <a:latin typeface="Comic Sans MS" pitchFamily="66" charset="0"/>
              </a:rPr>
              <a:t>    Av. Pág:</a:t>
            </a:r>
            <a:r>
              <a:rPr lang="es-ES" sz="1600" dirty="0">
                <a:effectLst>
                  <a:outerShdw blurRad="38100" dist="38100" dir="2700000" algn="tl">
                    <a:srgbClr val="000000">
                      <a:alpha val="43137"/>
                    </a:srgbClr>
                  </a:outerShdw>
                </a:effectLst>
                <a:latin typeface="Comic Sans MS" pitchFamily="66" charset="0"/>
              </a:rPr>
              <a:t> Avanza una página. </a:t>
            </a:r>
          </a:p>
          <a:p>
            <a:pPr>
              <a:defRPr/>
            </a:pPr>
            <a:r>
              <a:rPr lang="es-ES" sz="1600" b="1" dirty="0">
                <a:effectLst>
                  <a:outerShdw blurRad="38100" dist="38100" dir="2700000" algn="tl">
                    <a:srgbClr val="000000">
                      <a:alpha val="43137"/>
                    </a:srgbClr>
                  </a:outerShdw>
                </a:effectLst>
                <a:latin typeface="Comic Sans MS" pitchFamily="66" charset="0"/>
              </a:rPr>
              <a:t>    Impr. pant:</a:t>
            </a:r>
            <a:r>
              <a:rPr lang="es-ES" sz="1600" dirty="0">
                <a:effectLst>
                  <a:outerShdw blurRad="38100" dist="38100" dir="2700000" algn="tl">
                    <a:srgbClr val="000000">
                      <a:alpha val="43137"/>
                    </a:srgbClr>
                  </a:outerShdw>
                </a:effectLst>
                <a:latin typeface="Comic Sans MS" pitchFamily="66" charset="0"/>
              </a:rPr>
              <a:t> También “Pet Sis”, significa imprimir pantalla, su función es copiar lo que aparece en pantalla como una imagen. Se guarda en el portapapeles y lo puedes pegar en cualquier documento que permita pegar imágenes. </a:t>
            </a:r>
          </a:p>
          <a:p>
            <a:pPr>
              <a:defRPr/>
            </a:pPr>
            <a:r>
              <a:rPr lang="es-ES" sz="1600" b="1" dirty="0">
                <a:effectLst>
                  <a:outerShdw blurRad="38100" dist="38100" dir="2700000" algn="tl">
                    <a:srgbClr val="000000">
                      <a:alpha val="43137"/>
                    </a:srgbClr>
                  </a:outerShdw>
                </a:effectLst>
                <a:latin typeface="Comic Sans MS" pitchFamily="66" charset="0"/>
              </a:rPr>
              <a:t>    Bloq despl.: </a:t>
            </a:r>
            <a:r>
              <a:rPr lang="es-ES" sz="1600" dirty="0">
                <a:effectLst>
                  <a:outerShdw blurRad="38100" dist="38100" dir="2700000" algn="tl">
                    <a:srgbClr val="000000">
                      <a:alpha val="43137"/>
                    </a:srgbClr>
                  </a:outerShdw>
                </a:effectLst>
                <a:latin typeface="Comic Sans MS" pitchFamily="66" charset="0"/>
              </a:rPr>
              <a:t>Es utilizada bajo el sistema operativo MS-DOS para detener el desplazamiento de texto. </a:t>
            </a:r>
          </a:p>
          <a:p>
            <a:pPr>
              <a:defRPr/>
            </a:pPr>
            <a:r>
              <a:rPr lang="es-ES" sz="1600" b="1" dirty="0">
                <a:effectLst>
                  <a:outerShdw blurRad="38100" dist="38100" dir="2700000" algn="tl">
                    <a:srgbClr val="000000">
                      <a:alpha val="43137"/>
                    </a:srgbClr>
                  </a:outerShdw>
                </a:effectLst>
                <a:latin typeface="Comic Sans MS" pitchFamily="66" charset="0"/>
              </a:rPr>
              <a:t>    Pausa: </a:t>
            </a:r>
            <a:r>
              <a:rPr lang="es-ES" sz="1600" dirty="0">
                <a:effectLst>
                  <a:outerShdw blurRad="38100" dist="38100" dir="2700000" algn="tl">
                    <a:srgbClr val="000000">
                      <a:alpha val="43137"/>
                    </a:srgbClr>
                  </a:outerShdw>
                </a:effectLst>
                <a:latin typeface="Comic Sans MS" pitchFamily="66" charset="0"/>
              </a:rPr>
              <a:t>Se utiliza en MS-DOS para detener acciones en proceso y así poder leer el texto de esas acciones. </a:t>
            </a:r>
          </a:p>
          <a:p>
            <a:pPr algn="ctr" eaLnBrk="0" hangingPunct="0">
              <a:defRPr/>
            </a:pPr>
            <a:endParaRPr lang="es-ES" sz="1600" dirty="0">
              <a:effectLst>
                <a:outerShdw blurRad="38100" dist="38100" dir="2700000" algn="tl">
                  <a:srgbClr val="000000">
                    <a:alpha val="43137"/>
                  </a:srgbClr>
                </a:outerShdw>
              </a:effectLst>
              <a:latin typeface="Comic Sans MS" pitchFamily="66" charset="0"/>
            </a:endParaRPr>
          </a:p>
        </p:txBody>
      </p:sp>
      <p:pic>
        <p:nvPicPr>
          <p:cNvPr id="14342" name="Picture 6" descr="ledred">
            <a:extLst>
              <a:ext uri="{FF2B5EF4-FFF2-40B4-BE49-F238E27FC236}">
                <a16:creationId xmlns:a16="http://schemas.microsoft.com/office/drawing/2014/main" id="{103F4B8C-475F-4504-9731-C0137EB1DC0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1844675"/>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7" descr="ledred">
            <a:extLst>
              <a:ext uri="{FF2B5EF4-FFF2-40B4-BE49-F238E27FC236}">
                <a16:creationId xmlns:a16="http://schemas.microsoft.com/office/drawing/2014/main" id="{1C80007A-D05B-49A1-BEDB-B0C8D7529A1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134143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8" descr="ledred">
            <a:extLst>
              <a:ext uri="{FF2B5EF4-FFF2-40B4-BE49-F238E27FC236}">
                <a16:creationId xmlns:a16="http://schemas.microsoft.com/office/drawing/2014/main" id="{2C731628-A29D-443E-9C1D-0B8C0A98FF2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234950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9" descr="ledred">
            <a:extLst>
              <a:ext uri="{FF2B5EF4-FFF2-40B4-BE49-F238E27FC236}">
                <a16:creationId xmlns:a16="http://schemas.microsoft.com/office/drawing/2014/main" id="{7C783A6E-C131-4AE4-9BAE-B9C03BF507A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285273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6" name="Picture 10" descr="ledred">
            <a:extLst>
              <a:ext uri="{FF2B5EF4-FFF2-40B4-BE49-F238E27FC236}">
                <a16:creationId xmlns:a16="http://schemas.microsoft.com/office/drawing/2014/main" id="{DB44AAE7-E68C-4783-BE6B-7A5FD172C14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306863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7" name="Picture 11" descr="ledred">
            <a:extLst>
              <a:ext uri="{FF2B5EF4-FFF2-40B4-BE49-F238E27FC236}">
                <a16:creationId xmlns:a16="http://schemas.microsoft.com/office/drawing/2014/main" id="{BBFE0472-17FD-4C8A-9425-7237F3735F3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328453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8" name="Picture 12" descr="ledred">
            <a:extLst>
              <a:ext uri="{FF2B5EF4-FFF2-40B4-BE49-F238E27FC236}">
                <a16:creationId xmlns:a16="http://schemas.microsoft.com/office/drawing/2014/main" id="{AC951E84-81DA-4885-8EAE-11F7E87DB7D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3573463"/>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9" name="Picture 13" descr="ledred">
            <a:extLst>
              <a:ext uri="{FF2B5EF4-FFF2-40B4-BE49-F238E27FC236}">
                <a16:creationId xmlns:a16="http://schemas.microsoft.com/office/drawing/2014/main" id="{A8FE2A01-72F0-40C2-A26E-48F3733BD1E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5013325"/>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0" name="Picture 14" descr="ledred">
            <a:extLst>
              <a:ext uri="{FF2B5EF4-FFF2-40B4-BE49-F238E27FC236}">
                <a16:creationId xmlns:a16="http://schemas.microsoft.com/office/drawing/2014/main" id="{5871A2E2-44FF-45D9-B1DD-43BEE8FFF10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450850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1" name="Picture 15" descr="ball0">
            <a:extLst>
              <a:ext uri="{FF2B5EF4-FFF2-40B4-BE49-F238E27FC236}">
                <a16:creationId xmlns:a16="http://schemas.microsoft.com/office/drawing/2014/main" id="{A0351131-69D1-436E-94EA-F10F8C6786D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95288" y="692150"/>
            <a:ext cx="2778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2" name="Picture 16" descr="flyline4">
            <a:extLst>
              <a:ext uri="{FF2B5EF4-FFF2-40B4-BE49-F238E27FC236}">
                <a16:creationId xmlns:a16="http://schemas.microsoft.com/office/drawing/2014/main" id="{2AD9FC06-2592-41ED-A8F9-06240AFD2F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25413"/>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3" name="Picture 17" descr="pcsalt">
            <a:hlinkClick r:id="rId6" action="ppaction://hlinksldjump"/>
            <a:extLst>
              <a:ext uri="{FF2B5EF4-FFF2-40B4-BE49-F238E27FC236}">
                <a16:creationId xmlns:a16="http://schemas.microsoft.com/office/drawing/2014/main" id="{AC71E47B-4A6A-4304-8C4D-41EF94AFF90D}"/>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4" name="Text Box 18">
            <a:extLst>
              <a:ext uri="{FF2B5EF4-FFF2-40B4-BE49-F238E27FC236}">
                <a16:creationId xmlns:a16="http://schemas.microsoft.com/office/drawing/2014/main" id="{9BB20CB9-36B0-445F-8115-35F1FB2EA20C}"/>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
        <p:nvSpPr>
          <p:cNvPr id="14355" name="Text Box 19">
            <a:extLst>
              <a:ext uri="{FF2B5EF4-FFF2-40B4-BE49-F238E27FC236}">
                <a16:creationId xmlns:a16="http://schemas.microsoft.com/office/drawing/2014/main" id="{8F1A7025-E823-4F08-9992-CEF4984B7486}"/>
              </a:ext>
            </a:extLst>
          </p:cNvPr>
          <p:cNvSpPr txBox="1">
            <a:spLocks noChangeArrowheads="1"/>
          </p:cNvSpPr>
          <p:nvPr/>
        </p:nvSpPr>
        <p:spPr bwMode="auto">
          <a:xfrm>
            <a:off x="214753" y="6228372"/>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dirty="0"/>
              <a:t>Atrás</a:t>
            </a:r>
          </a:p>
        </p:txBody>
      </p:sp>
      <p:pic>
        <p:nvPicPr>
          <p:cNvPr id="14356" name="Picture 20" descr="cliquer-10">
            <a:hlinkClick r:id="" action="ppaction://hlinkshowjump?jump=lastslideviewed"/>
            <a:extLst>
              <a:ext uri="{FF2B5EF4-FFF2-40B4-BE49-F238E27FC236}">
                <a16:creationId xmlns:a16="http://schemas.microsoft.com/office/drawing/2014/main" id="{71CD9286-31E2-4F2A-B367-DA490157F3DD}"/>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395288" y="5856959"/>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3">
            <a:extLst>
              <a:ext uri="{FF2B5EF4-FFF2-40B4-BE49-F238E27FC236}">
                <a16:creationId xmlns:a16="http://schemas.microsoft.com/office/drawing/2014/main" id="{AB23BE45-8528-4020-8E15-8C0FD4B834EC}"/>
              </a:ext>
            </a:extLst>
          </p:cNvPr>
          <p:cNvGraphicFramePr>
            <a:graphicFrameLocks noGrp="1" noChangeAspect="1"/>
          </p:cNvGraphicFramePr>
          <p:nvPr>
            <p:ph idx="1"/>
          </p:nvPr>
        </p:nvGraphicFramePr>
        <p:xfrm>
          <a:off x="1835150" y="4292600"/>
          <a:ext cx="4897438" cy="1454150"/>
        </p:xfrm>
        <a:graphic>
          <a:graphicData uri="http://schemas.openxmlformats.org/presentationml/2006/ole">
            <mc:AlternateContent xmlns:mc="http://schemas.openxmlformats.org/markup-compatibility/2006">
              <mc:Choice xmlns:v="urn:schemas-microsoft-com:vml" Requires="v">
                <p:oleObj spid="_x0000_s1026" name="Visio" r:id="rId3" imgW="3277791" imgH="973693" progId="Visio.Drawing.11">
                  <p:embed/>
                </p:oleObj>
              </mc:Choice>
              <mc:Fallback>
                <p:oleObj name="Visio" r:id="rId3" imgW="3277791" imgH="973693" progId="Visio.Drawing.11">
                  <p:embed/>
                  <p:pic>
                    <p:nvPicPr>
                      <p:cNvPr id="1026" name="Object 3">
                        <a:extLst>
                          <a:ext uri="{FF2B5EF4-FFF2-40B4-BE49-F238E27FC236}">
                            <a16:creationId xmlns:a16="http://schemas.microsoft.com/office/drawing/2014/main" id="{AB23BE45-8528-4020-8E15-8C0FD4B834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4292600"/>
                        <a:ext cx="4897438"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8" name="Rectangle 4">
            <a:extLst>
              <a:ext uri="{FF2B5EF4-FFF2-40B4-BE49-F238E27FC236}">
                <a16:creationId xmlns:a16="http://schemas.microsoft.com/office/drawing/2014/main" id="{63D3EBAB-5E23-4853-8EF3-1F4C7B44AE8C}"/>
              </a:ext>
            </a:extLst>
          </p:cNvPr>
          <p:cNvSpPr>
            <a:spLocks noGrp="1" noChangeArrowheads="1"/>
          </p:cNvSpPr>
          <p:nvPr>
            <p:ph type="title"/>
          </p:nvPr>
        </p:nvSpPr>
        <p:spPr/>
        <p:txBody>
          <a:bodyPr/>
          <a:lstStyle/>
          <a:p>
            <a:pPr eaLnBrk="1" hangingPunct="1"/>
            <a:r>
              <a:rPr lang="es-ES" altLang="es-MX">
                <a:solidFill>
                  <a:srgbClr val="FF0000"/>
                </a:solidFill>
                <a:latin typeface="Matura MT Script Capitals" panose="03020802060602070202" pitchFamily="66" charset="0"/>
              </a:rPr>
              <a:t>Diodos luminosos</a:t>
            </a:r>
          </a:p>
        </p:txBody>
      </p:sp>
      <p:pic>
        <p:nvPicPr>
          <p:cNvPr id="1029" name="Picture 5" descr="ball0">
            <a:extLst>
              <a:ext uri="{FF2B5EF4-FFF2-40B4-BE49-F238E27FC236}">
                <a16:creationId xmlns:a16="http://schemas.microsoft.com/office/drawing/2014/main" id="{32424AE5-3A23-407C-B904-0557F14758FD}"/>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990725" y="692150"/>
            <a:ext cx="2778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flyline4">
            <a:extLst>
              <a:ext uri="{FF2B5EF4-FFF2-40B4-BE49-F238E27FC236}">
                <a16:creationId xmlns:a16="http://schemas.microsoft.com/office/drawing/2014/main" id="{70E08662-015C-4CFB-8881-B33F42EE45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180975"/>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Text Box 7">
            <a:extLst>
              <a:ext uri="{FF2B5EF4-FFF2-40B4-BE49-F238E27FC236}">
                <a16:creationId xmlns:a16="http://schemas.microsoft.com/office/drawing/2014/main" id="{BFC3BFCE-38DC-4947-97EA-FCB8DA25316E}"/>
              </a:ext>
            </a:extLst>
          </p:cNvPr>
          <p:cNvSpPr txBox="1">
            <a:spLocks noChangeArrowheads="1"/>
          </p:cNvSpPr>
          <p:nvPr/>
        </p:nvSpPr>
        <p:spPr bwMode="auto">
          <a:xfrm>
            <a:off x="1979613" y="1557338"/>
            <a:ext cx="4968875" cy="641350"/>
          </a:xfrm>
          <a:prstGeom prst="rect">
            <a:avLst/>
          </a:prstGeom>
          <a:noFill/>
          <a:ln w="9525">
            <a:noFill/>
            <a:miter lim="800000"/>
            <a:headEnd/>
            <a:tailEnd/>
          </a:ln>
        </p:spPr>
        <p:txBody>
          <a:bodyPr>
            <a:spAutoFit/>
          </a:bodyPr>
          <a:lstStyle/>
          <a:p>
            <a:pPr algn="ctr">
              <a:spcBef>
                <a:spcPct val="50000"/>
              </a:spcBef>
              <a:defRPr/>
            </a:pPr>
            <a:r>
              <a:rPr lang="es-ES" b="1" dirty="0">
                <a:solidFill>
                  <a:srgbClr val="0070C0"/>
                </a:solidFill>
                <a:effectLst>
                  <a:outerShdw blurRad="38100" dist="38100" dir="2700000" algn="tl">
                    <a:srgbClr val="000000">
                      <a:alpha val="43137"/>
                    </a:srgbClr>
                  </a:outerShdw>
                </a:effectLst>
                <a:latin typeface="Comic Sans MS" pitchFamily="66" charset="0"/>
              </a:rPr>
              <a:t>Los diodos son luces que nos indican que teclado esta activado </a:t>
            </a:r>
          </a:p>
        </p:txBody>
      </p:sp>
      <p:sp>
        <p:nvSpPr>
          <p:cNvPr id="1032" name="Line 8">
            <a:extLst>
              <a:ext uri="{FF2B5EF4-FFF2-40B4-BE49-F238E27FC236}">
                <a16:creationId xmlns:a16="http://schemas.microsoft.com/office/drawing/2014/main" id="{D8829F7A-9BA2-4E22-B624-3D1DCBB6B459}"/>
              </a:ext>
            </a:extLst>
          </p:cNvPr>
          <p:cNvSpPr>
            <a:spLocks noChangeShapeType="1"/>
          </p:cNvSpPr>
          <p:nvPr/>
        </p:nvSpPr>
        <p:spPr bwMode="auto">
          <a:xfrm flipH="1" flipV="1">
            <a:off x="1979613" y="3573463"/>
            <a:ext cx="1079500" cy="1657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033" name="Text Box 9">
            <a:extLst>
              <a:ext uri="{FF2B5EF4-FFF2-40B4-BE49-F238E27FC236}">
                <a16:creationId xmlns:a16="http://schemas.microsoft.com/office/drawing/2014/main" id="{77AC5D8B-B60D-4114-8616-7285B0720D50}"/>
              </a:ext>
            </a:extLst>
          </p:cNvPr>
          <p:cNvSpPr txBox="1">
            <a:spLocks noChangeArrowheads="1"/>
          </p:cNvSpPr>
          <p:nvPr/>
        </p:nvSpPr>
        <p:spPr bwMode="auto">
          <a:xfrm>
            <a:off x="827088" y="2205038"/>
            <a:ext cx="2087562" cy="1384300"/>
          </a:xfrm>
          <a:prstGeom prst="rect">
            <a:avLst/>
          </a:prstGeom>
          <a:noFill/>
          <a:ln w="9525">
            <a:noFill/>
            <a:miter lim="800000"/>
            <a:headEnd/>
            <a:tailEnd/>
          </a:ln>
        </p:spPr>
        <p:txBody>
          <a:bodyPr>
            <a:spAutoFit/>
          </a:bodyPr>
          <a:lstStyle/>
          <a:p>
            <a:pPr algn="ctr">
              <a:spcBef>
                <a:spcPct val="50000"/>
              </a:spcBef>
              <a:defRPr/>
            </a:pPr>
            <a:r>
              <a:rPr lang="es-ES" sz="1400" b="1" dirty="0">
                <a:effectLst>
                  <a:outerShdw blurRad="38100" dist="38100" dir="2700000" algn="tl">
                    <a:srgbClr val="000000">
                      <a:alpha val="43137"/>
                    </a:srgbClr>
                  </a:outerShdw>
                </a:effectLst>
                <a:latin typeface="Comic Sans MS" pitchFamily="66" charset="0"/>
              </a:rPr>
              <a:t>Este diodo nos indica que el teclado numérico se encuentra activado porque esta encendido  </a:t>
            </a:r>
          </a:p>
        </p:txBody>
      </p:sp>
      <p:sp>
        <p:nvSpPr>
          <p:cNvPr id="1034" name="Line 10">
            <a:extLst>
              <a:ext uri="{FF2B5EF4-FFF2-40B4-BE49-F238E27FC236}">
                <a16:creationId xmlns:a16="http://schemas.microsoft.com/office/drawing/2014/main" id="{40CF7AD6-79BD-45A4-9BB4-12C71462483E}"/>
              </a:ext>
            </a:extLst>
          </p:cNvPr>
          <p:cNvSpPr>
            <a:spLocks noChangeShapeType="1"/>
          </p:cNvSpPr>
          <p:nvPr/>
        </p:nvSpPr>
        <p:spPr bwMode="auto">
          <a:xfrm flipV="1">
            <a:off x="4284663" y="3429000"/>
            <a:ext cx="0" cy="1800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035" name="Text Box 11">
            <a:extLst>
              <a:ext uri="{FF2B5EF4-FFF2-40B4-BE49-F238E27FC236}">
                <a16:creationId xmlns:a16="http://schemas.microsoft.com/office/drawing/2014/main" id="{BABCB946-EA68-4B42-A94D-71AE3D823E97}"/>
              </a:ext>
            </a:extLst>
          </p:cNvPr>
          <p:cNvSpPr txBox="1">
            <a:spLocks noChangeArrowheads="1"/>
          </p:cNvSpPr>
          <p:nvPr/>
        </p:nvSpPr>
        <p:spPr bwMode="auto">
          <a:xfrm>
            <a:off x="3132138" y="2349500"/>
            <a:ext cx="2087562" cy="1169988"/>
          </a:xfrm>
          <a:prstGeom prst="rect">
            <a:avLst/>
          </a:prstGeom>
          <a:noFill/>
          <a:ln w="9525">
            <a:noFill/>
            <a:miter lim="800000"/>
            <a:headEnd/>
            <a:tailEnd/>
          </a:ln>
        </p:spPr>
        <p:txBody>
          <a:bodyPr>
            <a:spAutoFit/>
          </a:bodyPr>
          <a:lstStyle/>
          <a:p>
            <a:pPr algn="ctr">
              <a:spcBef>
                <a:spcPct val="50000"/>
              </a:spcBef>
              <a:defRPr/>
            </a:pPr>
            <a:r>
              <a:rPr lang="es-ES" sz="1400" b="1" dirty="0">
                <a:effectLst>
                  <a:outerShdw blurRad="38100" dist="38100" dir="2700000" algn="tl">
                    <a:srgbClr val="000000">
                      <a:alpha val="43137"/>
                    </a:srgbClr>
                  </a:outerShdw>
                </a:effectLst>
                <a:latin typeface="Comic Sans MS" pitchFamily="66" charset="0"/>
              </a:rPr>
              <a:t>Este diodo nos indica que el teclado alfanumérico esta en minúscula porque se encuentra apagado</a:t>
            </a:r>
          </a:p>
        </p:txBody>
      </p:sp>
      <p:sp>
        <p:nvSpPr>
          <p:cNvPr id="1036" name="Line 12">
            <a:extLst>
              <a:ext uri="{FF2B5EF4-FFF2-40B4-BE49-F238E27FC236}">
                <a16:creationId xmlns:a16="http://schemas.microsoft.com/office/drawing/2014/main" id="{0888CAD7-927E-44AF-96F9-2D40E96745FA}"/>
              </a:ext>
            </a:extLst>
          </p:cNvPr>
          <p:cNvSpPr>
            <a:spLocks noChangeShapeType="1"/>
          </p:cNvSpPr>
          <p:nvPr/>
        </p:nvSpPr>
        <p:spPr bwMode="auto">
          <a:xfrm flipV="1">
            <a:off x="5508625" y="3500438"/>
            <a:ext cx="574675" cy="1800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037" name="Text Box 13">
            <a:extLst>
              <a:ext uri="{FF2B5EF4-FFF2-40B4-BE49-F238E27FC236}">
                <a16:creationId xmlns:a16="http://schemas.microsoft.com/office/drawing/2014/main" id="{4FE48276-A4D4-4FFB-96FD-EFC16216DC5E}"/>
              </a:ext>
            </a:extLst>
          </p:cNvPr>
          <p:cNvSpPr txBox="1">
            <a:spLocks noChangeArrowheads="1"/>
          </p:cNvSpPr>
          <p:nvPr/>
        </p:nvSpPr>
        <p:spPr bwMode="auto">
          <a:xfrm>
            <a:off x="5508625" y="2349500"/>
            <a:ext cx="2087563" cy="1169988"/>
          </a:xfrm>
          <a:prstGeom prst="rect">
            <a:avLst/>
          </a:prstGeom>
          <a:noFill/>
          <a:ln w="9525">
            <a:noFill/>
            <a:miter lim="800000"/>
            <a:headEnd/>
            <a:tailEnd/>
          </a:ln>
        </p:spPr>
        <p:txBody>
          <a:bodyPr>
            <a:spAutoFit/>
          </a:bodyPr>
          <a:lstStyle/>
          <a:p>
            <a:pPr algn="ctr">
              <a:spcBef>
                <a:spcPct val="50000"/>
              </a:spcBef>
              <a:defRPr/>
            </a:pPr>
            <a:r>
              <a:rPr lang="es-ES" sz="1400" b="1">
                <a:effectLst>
                  <a:outerShdw blurRad="38100" dist="38100" dir="2700000" algn="tl">
                    <a:srgbClr val="000000">
                      <a:alpha val="43137"/>
                    </a:srgbClr>
                  </a:outerShdw>
                </a:effectLst>
                <a:latin typeface="Comic Sans MS" pitchFamily="66" charset="0"/>
              </a:rPr>
              <a:t>Este diodo nos indica que el teclado de dirección esta desbloqueado  porque se encuentra apagado</a:t>
            </a:r>
          </a:p>
        </p:txBody>
      </p:sp>
      <p:pic>
        <p:nvPicPr>
          <p:cNvPr id="1038" name="Picture 14" descr="pcsalt">
            <a:hlinkClick r:id="rId7" action="ppaction://hlinksldjump"/>
            <a:extLst>
              <a:ext uri="{FF2B5EF4-FFF2-40B4-BE49-F238E27FC236}">
                <a16:creationId xmlns:a16="http://schemas.microsoft.com/office/drawing/2014/main" id="{2C995EE9-64AD-4B04-828B-C45B4BBF243D}"/>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9" name="Text Box 15">
            <a:extLst>
              <a:ext uri="{FF2B5EF4-FFF2-40B4-BE49-F238E27FC236}">
                <a16:creationId xmlns:a16="http://schemas.microsoft.com/office/drawing/2014/main" id="{F2D6F6CC-3E8C-46E4-8D17-8EF88C93F6FD}"/>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pic>
        <p:nvPicPr>
          <p:cNvPr id="1040" name="Picture 16" descr="cliquer-10">
            <a:hlinkClick r:id="" action="ppaction://hlinkshowjump?jump=lastslideviewed"/>
            <a:extLst>
              <a:ext uri="{FF2B5EF4-FFF2-40B4-BE49-F238E27FC236}">
                <a16:creationId xmlns:a16="http://schemas.microsoft.com/office/drawing/2014/main" id="{54DD1F51-1D6B-459E-96E9-184D518C94D9}"/>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457200" y="5746750"/>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1" name="Text Box 17">
            <a:extLst>
              <a:ext uri="{FF2B5EF4-FFF2-40B4-BE49-F238E27FC236}">
                <a16:creationId xmlns:a16="http://schemas.microsoft.com/office/drawing/2014/main" id="{6F3DE205-5292-48F6-9496-A7A29D8D0FCF}"/>
              </a:ext>
            </a:extLst>
          </p:cNvPr>
          <p:cNvSpPr txBox="1">
            <a:spLocks noChangeArrowheads="1"/>
          </p:cNvSpPr>
          <p:nvPr/>
        </p:nvSpPr>
        <p:spPr bwMode="auto">
          <a:xfrm>
            <a:off x="266700" y="6240633"/>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a:t>Atrás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a:extLst>
              <a:ext uri="{FF2B5EF4-FFF2-40B4-BE49-F238E27FC236}">
                <a16:creationId xmlns:a16="http://schemas.microsoft.com/office/drawing/2014/main" id="{AF890526-7717-40B3-A7E9-F44FCB794AAB}"/>
              </a:ext>
            </a:extLst>
          </p:cNvPr>
          <p:cNvSpPr>
            <a:spLocks noGrp="1" noChangeArrowheads="1"/>
          </p:cNvSpPr>
          <p:nvPr>
            <p:ph type="title"/>
          </p:nvPr>
        </p:nvSpPr>
        <p:spPr>
          <a:xfrm>
            <a:off x="457200" y="428625"/>
            <a:ext cx="8229600" cy="1143000"/>
          </a:xfrm>
        </p:spPr>
        <p:txBody>
          <a:bodyPr/>
          <a:lstStyle/>
          <a:p>
            <a:pPr eaLnBrk="1" hangingPunct="1"/>
            <a:r>
              <a:rPr lang="es-ES" altLang="es-MX" sz="6600">
                <a:solidFill>
                  <a:srgbClr val="FF0000"/>
                </a:solidFill>
                <a:latin typeface="Matura MT Script Capitals" panose="03020802060602070202" pitchFamily="66" charset="0"/>
              </a:rPr>
              <a:t>Parlante</a:t>
            </a:r>
          </a:p>
        </p:txBody>
      </p:sp>
      <p:pic>
        <p:nvPicPr>
          <p:cNvPr id="15364" name="Picture 4" descr="parlantes">
            <a:extLst>
              <a:ext uri="{FF2B5EF4-FFF2-40B4-BE49-F238E27FC236}">
                <a16:creationId xmlns:a16="http://schemas.microsoft.com/office/drawing/2014/main" id="{49155763-566E-4E41-958C-EE820C60402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916113"/>
            <a:ext cx="2663825" cy="249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Text Box 5">
            <a:extLst>
              <a:ext uri="{FF2B5EF4-FFF2-40B4-BE49-F238E27FC236}">
                <a16:creationId xmlns:a16="http://schemas.microsoft.com/office/drawing/2014/main" id="{0BCFE672-7B34-4F0A-A898-D43C02301BFE}"/>
              </a:ext>
            </a:extLst>
          </p:cNvPr>
          <p:cNvSpPr txBox="1">
            <a:spLocks noChangeArrowheads="1"/>
          </p:cNvSpPr>
          <p:nvPr/>
        </p:nvSpPr>
        <p:spPr bwMode="auto">
          <a:xfrm>
            <a:off x="2484438" y="1557338"/>
            <a:ext cx="6408737" cy="3937000"/>
          </a:xfrm>
          <a:prstGeom prst="rect">
            <a:avLst/>
          </a:prstGeom>
          <a:noFill/>
          <a:ln w="9525">
            <a:noFill/>
            <a:miter lim="800000"/>
            <a:headEnd/>
            <a:tailEnd/>
          </a:ln>
        </p:spPr>
        <p:txBody>
          <a:bodyPr>
            <a:spAutoFit/>
          </a:bodyPr>
          <a:lstStyle/>
          <a:p>
            <a:pPr algn="just">
              <a:defRPr/>
            </a:pPr>
            <a:r>
              <a:rPr lang="es-ES" dirty="0">
                <a:effectLst>
                  <a:outerShdw blurRad="38100" dist="38100" dir="2700000" algn="tl">
                    <a:srgbClr val="000000">
                      <a:alpha val="43137"/>
                    </a:srgbClr>
                  </a:outerShdw>
                </a:effectLst>
                <a:latin typeface="Comic Sans MS" pitchFamily="66" charset="0"/>
              </a:rPr>
              <a:t>     Estos dispositivos de Salida, son los que le dan vida a nuestro computador, ya que a través de ellos podemos identificar los eventos que nuestro computador esta manifestando en el programa en ejecución. El término de Multimedia tomo fuerza gracias a la aparición de las tarjetas de sonido y estos a su vez se vieron en la necesidad de contar con estos dispositivos para poder representar los sonidos. </a:t>
            </a:r>
          </a:p>
          <a:p>
            <a:pPr algn="just">
              <a:defRPr/>
            </a:pPr>
            <a:r>
              <a:rPr lang="es-ES" dirty="0">
                <a:effectLst>
                  <a:outerShdw blurRad="38100" dist="38100" dir="2700000" algn="tl">
                    <a:srgbClr val="000000">
                      <a:alpha val="43137"/>
                    </a:srgbClr>
                  </a:outerShdw>
                </a:effectLst>
                <a:latin typeface="Comic Sans MS" pitchFamily="66" charset="0"/>
              </a:rPr>
              <a:t>Actualmente podemos decir que un computador sin sonido no tiene vida, ya que para muchos es muy simple trabajar sin algo de música, verificar alguna enciclopedia que contenga audio y video o reproducir juegos y nada de esto tenga sonido. Antes era vanguardia, pero ahora es lo estándar y es considerado como una necesidad. </a:t>
            </a:r>
          </a:p>
        </p:txBody>
      </p:sp>
      <p:pic>
        <p:nvPicPr>
          <p:cNvPr id="15366" name="Picture 6" descr="flyline4">
            <a:extLst>
              <a:ext uri="{FF2B5EF4-FFF2-40B4-BE49-F238E27FC236}">
                <a16:creationId xmlns:a16="http://schemas.microsoft.com/office/drawing/2014/main" id="{4C5800B3-B10E-4103-90E5-180489FD9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46049"/>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7" descr="ledred">
            <a:extLst>
              <a:ext uri="{FF2B5EF4-FFF2-40B4-BE49-F238E27FC236}">
                <a16:creationId xmlns:a16="http://schemas.microsoft.com/office/drawing/2014/main" id="{DF012320-B525-4C06-8C66-6317A75964E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1628775"/>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8" descr="pcsalt">
            <a:hlinkClick r:id="rId5" action="ppaction://hlinksldjump"/>
            <a:extLst>
              <a:ext uri="{FF2B5EF4-FFF2-40B4-BE49-F238E27FC236}">
                <a16:creationId xmlns:a16="http://schemas.microsoft.com/office/drawing/2014/main" id="{951D180E-9CAD-49A2-80B5-2D6A9AD32ED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571500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Text Box 9">
            <a:extLst>
              <a:ext uri="{FF2B5EF4-FFF2-40B4-BE49-F238E27FC236}">
                <a16:creationId xmlns:a16="http://schemas.microsoft.com/office/drawing/2014/main" id="{21302E63-69D4-4F57-9FE2-FABEEAFE0B60}"/>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a:extLst>
              <a:ext uri="{FF2B5EF4-FFF2-40B4-BE49-F238E27FC236}">
                <a16:creationId xmlns:a16="http://schemas.microsoft.com/office/drawing/2014/main" id="{96A388D1-DF8F-4D3B-A3C5-C3B13403EB2F}"/>
              </a:ext>
            </a:extLst>
          </p:cNvPr>
          <p:cNvSpPr>
            <a:spLocks noGrp="1" noChangeArrowheads="1"/>
          </p:cNvSpPr>
          <p:nvPr>
            <p:ph type="title"/>
          </p:nvPr>
        </p:nvSpPr>
        <p:spPr>
          <a:xfrm>
            <a:off x="457200" y="357188"/>
            <a:ext cx="8229600" cy="1143000"/>
          </a:xfrm>
        </p:spPr>
        <p:txBody>
          <a:bodyPr>
            <a:normAutofit fontScale="90000"/>
          </a:bodyPr>
          <a:lstStyle/>
          <a:p>
            <a:pPr eaLnBrk="1" hangingPunct="1"/>
            <a:r>
              <a:rPr lang="es-ES" altLang="es-MX" sz="7200">
                <a:solidFill>
                  <a:srgbClr val="FF0000"/>
                </a:solidFill>
                <a:latin typeface="Matura MT Script Capitals" panose="03020802060602070202" pitchFamily="66" charset="0"/>
              </a:rPr>
              <a:t>Impresora</a:t>
            </a:r>
          </a:p>
        </p:txBody>
      </p:sp>
      <p:pic>
        <p:nvPicPr>
          <p:cNvPr id="16388" name="Picture 4" descr="flyline4">
            <a:extLst>
              <a:ext uri="{FF2B5EF4-FFF2-40B4-BE49-F238E27FC236}">
                <a16:creationId xmlns:a16="http://schemas.microsoft.com/office/drawing/2014/main" id="{875725C7-696C-4DDA-BCAD-E9B63EBBE3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39506"/>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 Box 5">
            <a:extLst>
              <a:ext uri="{FF2B5EF4-FFF2-40B4-BE49-F238E27FC236}">
                <a16:creationId xmlns:a16="http://schemas.microsoft.com/office/drawing/2014/main" id="{E5D61919-F55D-44FD-844C-598A456D9ECB}"/>
              </a:ext>
            </a:extLst>
          </p:cNvPr>
          <p:cNvSpPr txBox="1">
            <a:spLocks noChangeArrowheads="1"/>
          </p:cNvSpPr>
          <p:nvPr/>
        </p:nvSpPr>
        <p:spPr bwMode="auto">
          <a:xfrm>
            <a:off x="2987675" y="1273175"/>
            <a:ext cx="5832475" cy="5035550"/>
          </a:xfrm>
          <a:prstGeom prst="rect">
            <a:avLst/>
          </a:prstGeom>
          <a:noFill/>
          <a:ln w="9525">
            <a:noFill/>
            <a:miter lim="800000"/>
            <a:headEnd/>
            <a:tailEnd/>
          </a:ln>
        </p:spPr>
        <p:txBody>
          <a:bodyPr>
            <a:spAutoFit/>
          </a:bodyPr>
          <a:lstStyle/>
          <a:p>
            <a:pPr>
              <a:defRPr/>
            </a:pPr>
            <a:r>
              <a:rPr lang="es-ES" b="1" dirty="0">
                <a:effectLst>
                  <a:outerShdw blurRad="38100" dist="38100" dir="2700000" algn="tl">
                    <a:srgbClr val="000000">
                      <a:alpha val="43137"/>
                    </a:srgbClr>
                  </a:outerShdw>
                </a:effectLst>
                <a:latin typeface="Comic Sans MS" pitchFamily="66" charset="0"/>
              </a:rPr>
              <a:t>     </a:t>
            </a:r>
            <a:r>
              <a:rPr lang="es-ES" dirty="0">
                <a:effectLst>
                  <a:outerShdw blurRad="38100" dist="38100" dir="2700000" algn="tl">
                    <a:srgbClr val="000000">
                      <a:alpha val="43137"/>
                    </a:srgbClr>
                  </a:outerShdw>
                </a:effectLst>
                <a:latin typeface="Comic Sans MS" pitchFamily="66" charset="0"/>
              </a:rPr>
              <a:t>Es el periférico más importante, diferente a los componentes estándar, de un computador. Hay básicamente dos tipos de impresoras: personales y para grupos de trabajo. Las segundas son aquellas que se conectan a redes y usualmente son modelos láser aunque hay algunas de inyección de tinta para grupos pequeños.</a:t>
            </a:r>
          </a:p>
          <a:p>
            <a:pPr>
              <a:defRPr/>
            </a:pPr>
            <a:r>
              <a:rPr lang="es-ES" dirty="0">
                <a:effectLst>
                  <a:outerShdw blurRad="38100" dist="38100" dir="2700000" algn="tl">
                    <a:srgbClr val="000000">
                      <a:alpha val="43137"/>
                    </a:srgbClr>
                  </a:outerShdw>
                </a:effectLst>
                <a:latin typeface="Comic Sans MS" pitchFamily="66" charset="0"/>
              </a:rPr>
              <a:t>Las personales en su gran mayoría son de inyección de tinta, aunque existen algunos modelos láser de escritorio.</a:t>
            </a:r>
          </a:p>
          <a:p>
            <a:pPr>
              <a:defRPr/>
            </a:pPr>
            <a:r>
              <a:rPr lang="es-ES" dirty="0">
                <a:effectLst>
                  <a:outerShdw blurRad="38100" dist="38100" dir="2700000" algn="tl">
                    <a:srgbClr val="000000">
                      <a:alpha val="43137"/>
                    </a:srgbClr>
                  </a:outerShdw>
                </a:effectLst>
                <a:latin typeface="Comic Sans MS" pitchFamily="66" charset="0"/>
              </a:rPr>
              <a:t>Las de matriz de punto hoy sólo se utilizan para propósitos especiales como en el comercio o trabajo pesado para impresiones de grandes cantidades, especialmente porque pueden imprimir copias con papel carbón ya que operan mediante impacto (similar a una máquina de escribir) cosa que las otras impresoras no pueden hacer. No se recomiendan para uso personal.</a:t>
            </a:r>
          </a:p>
        </p:txBody>
      </p:sp>
      <p:pic>
        <p:nvPicPr>
          <p:cNvPr id="16390" name="Picture 6" descr="ledred">
            <a:extLst>
              <a:ext uri="{FF2B5EF4-FFF2-40B4-BE49-F238E27FC236}">
                <a16:creationId xmlns:a16="http://schemas.microsoft.com/office/drawing/2014/main" id="{9B9882B2-4F56-4094-875A-AFF51026034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134143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7" descr="imprimante-07">
            <a:extLst>
              <a:ext uri="{FF2B5EF4-FFF2-40B4-BE49-F238E27FC236}">
                <a16:creationId xmlns:a16="http://schemas.microsoft.com/office/drawing/2014/main" id="{1A19E1E5-385A-45E8-8D68-1830C80F279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773238"/>
            <a:ext cx="129540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8" descr="imprimante-05">
            <a:extLst>
              <a:ext uri="{FF2B5EF4-FFF2-40B4-BE49-F238E27FC236}">
                <a16:creationId xmlns:a16="http://schemas.microsoft.com/office/drawing/2014/main" id="{D6112880-CD83-40A7-82BA-57A293B8CF5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55650" y="4149725"/>
            <a:ext cx="1943100"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9" descr="pcsalt">
            <a:hlinkClick r:id="rId6" action="ppaction://hlinksldjump"/>
            <a:extLst>
              <a:ext uri="{FF2B5EF4-FFF2-40B4-BE49-F238E27FC236}">
                <a16:creationId xmlns:a16="http://schemas.microsoft.com/office/drawing/2014/main" id="{4CCC44DC-9D04-4315-A742-AB6E88F00589}"/>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4" name="Rectangle 10">
            <a:extLst>
              <a:ext uri="{FF2B5EF4-FFF2-40B4-BE49-F238E27FC236}">
                <a16:creationId xmlns:a16="http://schemas.microsoft.com/office/drawing/2014/main" id="{58FA09F4-812C-4CC3-98D9-EAFE13406A24}"/>
              </a:ext>
            </a:extLst>
          </p:cNvPr>
          <p:cNvSpPr>
            <a:spLocks noChangeArrowheads="1"/>
          </p:cNvSpPr>
          <p:nvPr/>
        </p:nvSpPr>
        <p:spPr bwMode="auto">
          <a:xfrm>
            <a:off x="762000" y="4191000"/>
            <a:ext cx="1905000" cy="1447800"/>
          </a:xfrm>
          <a:prstGeom prst="rect">
            <a:avLst/>
          </a:prstGeom>
          <a:solidFill>
            <a:schemeClr val="accent1">
              <a:alpha val="0"/>
            </a:schemeClr>
          </a:solidFill>
          <a:ln w="57150" cmpd="thinThick">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16395" name="Text Box 11">
            <a:extLst>
              <a:ext uri="{FF2B5EF4-FFF2-40B4-BE49-F238E27FC236}">
                <a16:creationId xmlns:a16="http://schemas.microsoft.com/office/drawing/2014/main" id="{DD78166B-9144-434B-A020-B859F6D8A9A8}"/>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a:extLst>
              <a:ext uri="{FF2B5EF4-FFF2-40B4-BE49-F238E27FC236}">
                <a16:creationId xmlns:a16="http://schemas.microsoft.com/office/drawing/2014/main" id="{B8B42716-9C47-4B0A-9AA6-67700BA9BB41}"/>
              </a:ext>
            </a:extLst>
          </p:cNvPr>
          <p:cNvSpPr>
            <a:spLocks noGrp="1" noChangeArrowheads="1"/>
          </p:cNvSpPr>
          <p:nvPr>
            <p:ph type="title"/>
          </p:nvPr>
        </p:nvSpPr>
        <p:spPr>
          <a:xfrm>
            <a:off x="457200" y="428625"/>
            <a:ext cx="8229600" cy="1143000"/>
          </a:xfrm>
        </p:spPr>
        <p:txBody>
          <a:bodyPr>
            <a:normAutofit fontScale="90000"/>
          </a:bodyPr>
          <a:lstStyle/>
          <a:p>
            <a:pPr eaLnBrk="1" hangingPunct="1"/>
            <a:r>
              <a:rPr lang="es-ES" altLang="es-MX" sz="7200">
                <a:solidFill>
                  <a:srgbClr val="FF0000"/>
                </a:solidFill>
                <a:latin typeface="Matura MT Script Capitals" panose="03020802060602070202" pitchFamily="66" charset="0"/>
              </a:rPr>
              <a:t>Escáner</a:t>
            </a:r>
          </a:p>
        </p:txBody>
      </p:sp>
      <p:pic>
        <p:nvPicPr>
          <p:cNvPr id="17412" name="Picture 4" descr="flyline4">
            <a:extLst>
              <a:ext uri="{FF2B5EF4-FFF2-40B4-BE49-F238E27FC236}">
                <a16:creationId xmlns:a16="http://schemas.microsoft.com/office/drawing/2014/main" id="{E480FFE7-1407-4933-877E-DDC429BB0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52399"/>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 Box 5">
            <a:extLst>
              <a:ext uri="{FF2B5EF4-FFF2-40B4-BE49-F238E27FC236}">
                <a16:creationId xmlns:a16="http://schemas.microsoft.com/office/drawing/2014/main" id="{0B9D69C5-15C8-49C4-AA36-DA50DEB450B8}"/>
              </a:ext>
            </a:extLst>
          </p:cNvPr>
          <p:cNvSpPr txBox="1">
            <a:spLocks noChangeArrowheads="1"/>
          </p:cNvSpPr>
          <p:nvPr/>
        </p:nvSpPr>
        <p:spPr bwMode="auto">
          <a:xfrm>
            <a:off x="3203575" y="1484313"/>
            <a:ext cx="5472113" cy="4524375"/>
          </a:xfrm>
          <a:prstGeom prst="rect">
            <a:avLst/>
          </a:prstGeom>
          <a:noFill/>
          <a:ln w="9525">
            <a:noFill/>
            <a:miter lim="800000"/>
            <a:headEnd/>
            <a:tailEnd/>
          </a:ln>
        </p:spPr>
        <p:txBody>
          <a:bodyPr>
            <a:spAutoFit/>
          </a:bodyPr>
          <a:lstStyle/>
          <a:p>
            <a:pPr algn="just">
              <a:defRPr/>
            </a:pPr>
            <a:r>
              <a:rPr lang="es-ES" dirty="0">
                <a:effectLst>
                  <a:outerShdw blurRad="38100" dist="38100" dir="2700000" algn="tl">
                    <a:srgbClr val="000000">
                      <a:alpha val="43137"/>
                    </a:srgbClr>
                  </a:outerShdw>
                </a:effectLst>
                <a:latin typeface="Comic Sans MS" pitchFamily="66" charset="0"/>
              </a:rPr>
              <a:t>     Es un periférico de digitalización de documentos (fotografías, diapositivas, dibujos, textos), aunque también puede digitalizar objetos pequeños. Es una herramienta fundamental para poner imágenes en un sitio Web personal.</a:t>
            </a:r>
          </a:p>
          <a:p>
            <a:pPr algn="just">
              <a:defRPr/>
            </a:pPr>
            <a:r>
              <a:rPr lang="es-ES" dirty="0">
                <a:effectLst>
                  <a:outerShdw blurRad="38100" dist="38100" dir="2700000" algn="tl">
                    <a:srgbClr val="000000">
                      <a:alpha val="43137"/>
                    </a:srgbClr>
                  </a:outerShdw>
                </a:effectLst>
                <a:latin typeface="Comic Sans MS" pitchFamily="66" charset="0"/>
              </a:rPr>
              <a:t>Pensemos que un scanner es como una copiadora o una cámara fotográfica, y que cuando se desea una mejor calidad se requiere una mejor cámara.</a:t>
            </a:r>
          </a:p>
          <a:p>
            <a:pPr algn="just">
              <a:defRPr/>
            </a:pPr>
            <a:r>
              <a:rPr lang="es-ES" dirty="0">
                <a:effectLst>
                  <a:outerShdw blurRad="38100" dist="38100" dir="2700000" algn="tl">
                    <a:srgbClr val="000000">
                      <a:alpha val="43137"/>
                    </a:srgbClr>
                  </a:outerShdw>
                </a:effectLst>
                <a:latin typeface="Comic Sans MS" pitchFamily="66" charset="0"/>
              </a:rPr>
              <a:t>Así pues tenemos que la calidad de los scanner esta basada en la resolución que los mismos pueden ofrecer, lo cual se realiza tomando en cuenta la cantidad de puntos por pulgada o dpis que puede leer el sensor óptico. A mayor cantidad de dpis mayor será la calidad digital del documento.</a:t>
            </a:r>
          </a:p>
          <a:p>
            <a:pPr algn="just">
              <a:defRPr/>
            </a:pPr>
            <a:endParaRPr lang="es-ES" dirty="0">
              <a:effectLst>
                <a:outerShdw blurRad="38100" dist="38100" dir="2700000" algn="tl">
                  <a:srgbClr val="000000">
                    <a:alpha val="43137"/>
                  </a:srgbClr>
                </a:outerShdw>
              </a:effectLst>
              <a:latin typeface="Comic Sans MS" pitchFamily="66" charset="0"/>
            </a:endParaRPr>
          </a:p>
        </p:txBody>
      </p:sp>
      <p:pic>
        <p:nvPicPr>
          <p:cNvPr id="17414" name="Picture 6" descr="getpic2">
            <a:extLst>
              <a:ext uri="{FF2B5EF4-FFF2-40B4-BE49-F238E27FC236}">
                <a16:creationId xmlns:a16="http://schemas.microsoft.com/office/drawing/2014/main" id="{2699548D-AE73-4E85-AF85-F0C51C8D28A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5288" y="2088124"/>
            <a:ext cx="245745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7" descr="ledred">
            <a:extLst>
              <a:ext uri="{FF2B5EF4-FFF2-40B4-BE49-F238E27FC236}">
                <a16:creationId xmlns:a16="http://schemas.microsoft.com/office/drawing/2014/main" id="{9EC366C7-CFEB-473B-94E8-9ACCE12C74B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155733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descr="pcsalt">
            <a:hlinkClick r:id="rId5" action="ppaction://hlinksldjump"/>
            <a:extLst>
              <a:ext uri="{FF2B5EF4-FFF2-40B4-BE49-F238E27FC236}">
                <a16:creationId xmlns:a16="http://schemas.microsoft.com/office/drawing/2014/main" id="{B90FBFAC-0536-41AB-BD24-FFDD1F14077E}"/>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Text Box 9">
            <a:extLst>
              <a:ext uri="{FF2B5EF4-FFF2-40B4-BE49-F238E27FC236}">
                <a16:creationId xmlns:a16="http://schemas.microsoft.com/office/drawing/2014/main" id="{A6A88420-052A-4747-BD85-A8C308940315}"/>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CE963C70-1DF6-4346-A17C-EA29F27217FA}"/>
              </a:ext>
            </a:extLst>
          </p:cNvPr>
          <p:cNvSpPr>
            <a:spLocks noGrp="1" noChangeArrowheads="1"/>
          </p:cNvSpPr>
          <p:nvPr>
            <p:ph type="title"/>
          </p:nvPr>
        </p:nvSpPr>
        <p:spPr>
          <a:xfrm>
            <a:off x="457200" y="428625"/>
            <a:ext cx="8229600" cy="1143000"/>
          </a:xfrm>
        </p:spPr>
        <p:txBody>
          <a:bodyPr>
            <a:normAutofit fontScale="90000"/>
          </a:bodyPr>
          <a:lstStyle/>
          <a:p>
            <a:pPr eaLnBrk="1" hangingPunct="1"/>
            <a:r>
              <a:rPr lang="es-ES" altLang="es-MX" sz="7200">
                <a:solidFill>
                  <a:srgbClr val="FF0000"/>
                </a:solidFill>
                <a:latin typeface="Matura MT Script Capitals" panose="03020802060602070202" pitchFamily="66" charset="0"/>
              </a:rPr>
              <a:t>Mouse</a:t>
            </a:r>
          </a:p>
        </p:txBody>
      </p:sp>
      <p:pic>
        <p:nvPicPr>
          <p:cNvPr id="18436" name="Picture 4" descr="raton%20_optico">
            <a:extLst>
              <a:ext uri="{FF2B5EF4-FFF2-40B4-BE49-F238E27FC236}">
                <a16:creationId xmlns:a16="http://schemas.microsoft.com/office/drawing/2014/main" id="{95E400D1-7E37-47DD-B72B-4132ADFFD7BD}"/>
              </a:ext>
            </a:extLst>
          </p:cNvPr>
          <p:cNvPicPr>
            <a:picLocks noGrp="1" noChangeAspect="1" noChangeArrowheads="1" noCrop="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84213" y="4149725"/>
            <a:ext cx="2592387" cy="1706563"/>
          </a:xfrm>
          <a:noFill/>
        </p:spPr>
      </p:pic>
      <p:sp>
        <p:nvSpPr>
          <p:cNvPr id="18437" name="Rectangle 5">
            <a:extLst>
              <a:ext uri="{FF2B5EF4-FFF2-40B4-BE49-F238E27FC236}">
                <a16:creationId xmlns:a16="http://schemas.microsoft.com/office/drawing/2014/main" id="{1A8E44D6-F4AE-4CCB-8174-7F44F4E69C95}"/>
              </a:ext>
            </a:extLst>
          </p:cNvPr>
          <p:cNvSpPr>
            <a:spLocks noChangeArrowheads="1"/>
          </p:cNvSpPr>
          <p:nvPr/>
        </p:nvSpPr>
        <p:spPr bwMode="auto">
          <a:xfrm>
            <a:off x="684213" y="4149725"/>
            <a:ext cx="2592387" cy="1728788"/>
          </a:xfrm>
          <a:prstGeom prst="rect">
            <a:avLst/>
          </a:prstGeom>
          <a:solidFill>
            <a:schemeClr val="accent1">
              <a:alpha val="0"/>
            </a:schemeClr>
          </a:solidFill>
          <a:ln w="57150" cmpd="thickThin">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pic>
        <p:nvPicPr>
          <p:cNvPr id="18438" name="Picture 6" descr="flyline4">
            <a:extLst>
              <a:ext uri="{FF2B5EF4-FFF2-40B4-BE49-F238E27FC236}">
                <a16:creationId xmlns:a16="http://schemas.microsoft.com/office/drawing/2014/main" id="{6CD7242B-9EB1-40AA-BBF2-6E38215FB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37697"/>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Text Box 7">
            <a:extLst>
              <a:ext uri="{FF2B5EF4-FFF2-40B4-BE49-F238E27FC236}">
                <a16:creationId xmlns:a16="http://schemas.microsoft.com/office/drawing/2014/main" id="{19C5B245-8B56-4107-BC7A-CDFAB41C8CAB}"/>
              </a:ext>
            </a:extLst>
          </p:cNvPr>
          <p:cNvSpPr txBox="1">
            <a:spLocks noChangeArrowheads="1"/>
          </p:cNvSpPr>
          <p:nvPr/>
        </p:nvSpPr>
        <p:spPr bwMode="auto">
          <a:xfrm>
            <a:off x="3708400" y="1341438"/>
            <a:ext cx="4824413" cy="4800600"/>
          </a:xfrm>
          <a:prstGeom prst="rect">
            <a:avLst/>
          </a:prstGeom>
          <a:noFill/>
          <a:ln w="9525">
            <a:noFill/>
            <a:miter lim="800000"/>
            <a:headEnd/>
            <a:tailEnd/>
          </a:ln>
        </p:spPr>
        <p:txBody>
          <a:bodyPr>
            <a:spAutoFit/>
          </a:bodyPr>
          <a:lstStyle/>
          <a:p>
            <a:pPr>
              <a:spcBef>
                <a:spcPct val="50000"/>
              </a:spcBef>
              <a:defRPr/>
            </a:pPr>
            <a:r>
              <a:rPr lang="es-ES" dirty="0">
                <a:effectLst>
                  <a:outerShdw blurRad="38100" dist="38100" dir="2700000" algn="tl">
                    <a:srgbClr val="000000">
                      <a:alpha val="43137"/>
                    </a:srgbClr>
                  </a:outerShdw>
                </a:effectLst>
                <a:latin typeface="Comic Sans MS" pitchFamily="66" charset="0"/>
              </a:rPr>
              <a:t>     Es un dispositivo de entrada que contiene dos o tres botones, los cuales se utilizan para interrelacionar al usuario con los diferentes programas o aplicaciones de la computadora.</a:t>
            </a:r>
            <a:br>
              <a:rPr lang="es-ES" dirty="0">
                <a:effectLst>
                  <a:outerShdw blurRad="38100" dist="38100" dir="2700000" algn="tl">
                    <a:srgbClr val="000000">
                      <a:alpha val="43137"/>
                    </a:srgbClr>
                  </a:outerShdw>
                </a:effectLst>
                <a:latin typeface="Comic Sans MS" pitchFamily="66" charset="0"/>
              </a:rPr>
            </a:br>
            <a:br>
              <a:rPr lang="es-ES" dirty="0">
                <a:effectLst>
                  <a:outerShdw blurRad="38100" dist="38100" dir="2700000" algn="tl">
                    <a:srgbClr val="000000">
                      <a:alpha val="43137"/>
                    </a:srgbClr>
                  </a:outerShdw>
                </a:effectLst>
                <a:latin typeface="Comic Sans MS" pitchFamily="66" charset="0"/>
              </a:rPr>
            </a:br>
            <a:r>
              <a:rPr lang="es-ES" dirty="0">
                <a:effectLst>
                  <a:outerShdw blurRad="38100" dist="38100" dir="2700000" algn="tl">
                    <a:srgbClr val="000000">
                      <a:alpha val="43137"/>
                    </a:srgbClr>
                  </a:outerShdw>
                </a:effectLst>
                <a:latin typeface="Comic Sans MS" pitchFamily="66" charset="0"/>
              </a:rPr>
              <a:t>El mouse forma parte del hardware de la computadora.</a:t>
            </a:r>
            <a:br>
              <a:rPr lang="es-ES" dirty="0">
                <a:effectLst>
                  <a:outerShdw blurRad="38100" dist="38100" dir="2700000" algn="tl">
                    <a:srgbClr val="000000">
                      <a:alpha val="43137"/>
                    </a:srgbClr>
                  </a:outerShdw>
                </a:effectLst>
                <a:latin typeface="Comic Sans MS" pitchFamily="66" charset="0"/>
              </a:rPr>
            </a:br>
            <a:br>
              <a:rPr lang="es-ES" dirty="0">
                <a:effectLst>
                  <a:outerShdw blurRad="38100" dist="38100" dir="2700000" algn="tl">
                    <a:srgbClr val="000000">
                      <a:alpha val="43137"/>
                    </a:srgbClr>
                  </a:outerShdw>
                </a:effectLst>
                <a:latin typeface="Comic Sans MS" pitchFamily="66" charset="0"/>
              </a:rPr>
            </a:br>
            <a:r>
              <a:rPr lang="es-ES" dirty="0">
                <a:effectLst>
                  <a:outerShdw blurRad="38100" dist="38100" dir="2700000" algn="tl">
                    <a:srgbClr val="000000">
                      <a:alpha val="43137"/>
                    </a:srgbClr>
                  </a:outerShdw>
                </a:effectLst>
                <a:latin typeface="Comic Sans MS" pitchFamily="66" charset="0"/>
              </a:rPr>
              <a:t>El mouse nos permite desplazarnos por el área contenida dentro del monitor o pantalla.</a:t>
            </a:r>
            <a:br>
              <a:rPr lang="es-ES" dirty="0">
                <a:effectLst>
                  <a:outerShdw blurRad="38100" dist="38100" dir="2700000" algn="tl">
                    <a:srgbClr val="000000">
                      <a:alpha val="43137"/>
                    </a:srgbClr>
                  </a:outerShdw>
                </a:effectLst>
                <a:latin typeface="Comic Sans MS" pitchFamily="66" charset="0"/>
              </a:rPr>
            </a:br>
            <a:r>
              <a:rPr lang="es-ES" dirty="0">
                <a:effectLst>
                  <a:outerShdw blurRad="38100" dist="38100" dir="2700000" algn="tl">
                    <a:srgbClr val="000000">
                      <a:alpha val="43137"/>
                    </a:srgbClr>
                  </a:outerShdw>
                </a:effectLst>
                <a:latin typeface="Comic Sans MS" pitchFamily="66" charset="0"/>
              </a:rPr>
              <a:t>Una vez que el mouse esta en una posición determinada, elegida por el usuario, se pulsa uno de los botones del mouse, lo que nos permitirá ejecutar una acción u operación.</a:t>
            </a:r>
          </a:p>
        </p:txBody>
      </p:sp>
      <p:sp>
        <p:nvSpPr>
          <p:cNvPr id="18440" name="Text Box 8">
            <a:extLst>
              <a:ext uri="{FF2B5EF4-FFF2-40B4-BE49-F238E27FC236}">
                <a16:creationId xmlns:a16="http://schemas.microsoft.com/office/drawing/2014/main" id="{79599EF7-C84C-418D-AEC7-4F56FD3878D1}"/>
              </a:ext>
            </a:extLst>
          </p:cNvPr>
          <p:cNvSpPr txBox="1">
            <a:spLocks noChangeArrowheads="1"/>
          </p:cNvSpPr>
          <p:nvPr/>
        </p:nvSpPr>
        <p:spPr bwMode="auto">
          <a:xfrm>
            <a:off x="684213" y="5876925"/>
            <a:ext cx="2663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a:t>Parte interna del Mouse óptico</a:t>
            </a:r>
          </a:p>
        </p:txBody>
      </p:sp>
      <p:pic>
        <p:nvPicPr>
          <p:cNvPr id="18441" name="Picture 9" descr="http://col.senavirtual.edu.co/courses/1/3541/content/_182523_1/_bW91c2U=.jpg">
            <a:extLst>
              <a:ext uri="{FF2B5EF4-FFF2-40B4-BE49-F238E27FC236}">
                <a16:creationId xmlns:a16="http://schemas.microsoft.com/office/drawing/2014/main" id="{D264E265-7495-4E75-981D-7B1ACD186F71}"/>
              </a:ext>
            </a:extLst>
          </p:cNvPr>
          <p:cNvPicPr>
            <a:picLocks noChangeAspect="1" noChangeArrowheads="1"/>
          </p:cNvPicPr>
          <p:nvPr/>
        </p:nvPicPr>
        <p:blipFill>
          <a:blip r:embed="rId4" r:link="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7450" y="981075"/>
            <a:ext cx="1223963"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10" descr="ledred">
            <a:extLst>
              <a:ext uri="{FF2B5EF4-FFF2-40B4-BE49-F238E27FC236}">
                <a16:creationId xmlns:a16="http://schemas.microsoft.com/office/drawing/2014/main" id="{A36DF040-0136-4982-AEF4-A9154A4A8EA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1412875"/>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11" descr="ord_souris-15">
            <a:extLst>
              <a:ext uri="{FF2B5EF4-FFF2-40B4-BE49-F238E27FC236}">
                <a16:creationId xmlns:a16="http://schemas.microsoft.com/office/drawing/2014/main" id="{8B52049D-8C08-4750-AED6-5935FB68E85E}"/>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539750" y="2133600"/>
            <a:ext cx="289560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Picture 12" descr="pcsalt">
            <a:hlinkClick r:id="rId8" action="ppaction://hlinksldjump"/>
            <a:extLst>
              <a:ext uri="{FF2B5EF4-FFF2-40B4-BE49-F238E27FC236}">
                <a16:creationId xmlns:a16="http://schemas.microsoft.com/office/drawing/2014/main" id="{CD82D291-3918-42CD-8231-BE7B390C76DA}"/>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5" name="Text Box 13">
            <a:extLst>
              <a:ext uri="{FF2B5EF4-FFF2-40B4-BE49-F238E27FC236}">
                <a16:creationId xmlns:a16="http://schemas.microsoft.com/office/drawing/2014/main" id="{75A9B508-10E8-4A79-9CE5-D86FE6235F39}"/>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a:extLst>
              <a:ext uri="{FF2B5EF4-FFF2-40B4-BE49-F238E27FC236}">
                <a16:creationId xmlns:a16="http://schemas.microsoft.com/office/drawing/2014/main" id="{6273156A-9B3A-4DF7-B410-011F5C240918}"/>
              </a:ext>
            </a:extLst>
          </p:cNvPr>
          <p:cNvSpPr>
            <a:spLocks noGrp="1" noChangeArrowheads="1"/>
          </p:cNvSpPr>
          <p:nvPr>
            <p:ph type="title"/>
          </p:nvPr>
        </p:nvSpPr>
        <p:spPr>
          <a:xfrm>
            <a:off x="457200" y="500063"/>
            <a:ext cx="8229600" cy="1143000"/>
          </a:xfrm>
        </p:spPr>
        <p:txBody>
          <a:bodyPr>
            <a:normAutofit fontScale="90000"/>
          </a:bodyPr>
          <a:lstStyle/>
          <a:p>
            <a:pPr eaLnBrk="1" hangingPunct="1"/>
            <a:r>
              <a:rPr lang="es-ES" altLang="es-MX" sz="8000">
                <a:solidFill>
                  <a:srgbClr val="FF0000"/>
                </a:solidFill>
                <a:latin typeface="Matura MT Script Capitals" panose="03020802060602070202" pitchFamily="66" charset="0"/>
              </a:rPr>
              <a:t>Micrófono</a:t>
            </a:r>
          </a:p>
        </p:txBody>
      </p:sp>
      <p:pic>
        <p:nvPicPr>
          <p:cNvPr id="19460" name="Picture 4" descr="microfono">
            <a:extLst>
              <a:ext uri="{FF2B5EF4-FFF2-40B4-BE49-F238E27FC236}">
                <a16:creationId xmlns:a16="http://schemas.microsoft.com/office/drawing/2014/main" id="{1AF4647A-656A-4190-AF72-48B2D5F5F49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750" y="1600200"/>
            <a:ext cx="381000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5" descr="flyline4">
            <a:extLst>
              <a:ext uri="{FF2B5EF4-FFF2-40B4-BE49-F238E27FC236}">
                <a16:creationId xmlns:a16="http://schemas.microsoft.com/office/drawing/2014/main" id="{6B304FE2-32D1-4F88-977E-F3FA23F3C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69850"/>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Text Box 6">
            <a:extLst>
              <a:ext uri="{FF2B5EF4-FFF2-40B4-BE49-F238E27FC236}">
                <a16:creationId xmlns:a16="http://schemas.microsoft.com/office/drawing/2014/main" id="{8CF1124E-F6EF-447C-BE98-38E83DF281A5}"/>
              </a:ext>
            </a:extLst>
          </p:cNvPr>
          <p:cNvSpPr txBox="1">
            <a:spLocks noChangeArrowheads="1"/>
          </p:cNvSpPr>
          <p:nvPr/>
        </p:nvSpPr>
        <p:spPr bwMode="auto">
          <a:xfrm>
            <a:off x="4140200" y="2205038"/>
            <a:ext cx="4464050" cy="3140075"/>
          </a:xfrm>
          <a:prstGeom prst="rect">
            <a:avLst/>
          </a:prstGeom>
          <a:noFill/>
          <a:ln w="9525">
            <a:noFill/>
            <a:miter lim="800000"/>
            <a:headEnd/>
            <a:tailEnd/>
          </a:ln>
        </p:spPr>
        <p:txBody>
          <a:bodyPr>
            <a:spAutoFit/>
          </a:bodyPr>
          <a:lstStyle/>
          <a:p>
            <a:pPr algn="just">
              <a:spcBef>
                <a:spcPct val="50000"/>
              </a:spcBef>
              <a:defRPr/>
            </a:pPr>
            <a:r>
              <a:rPr lang="es-ES" dirty="0">
                <a:effectLst>
                  <a:outerShdw blurRad="38100" dist="38100" dir="2700000" algn="tl">
                    <a:srgbClr val="000000">
                      <a:alpha val="43137"/>
                    </a:srgbClr>
                  </a:outerShdw>
                </a:effectLst>
                <a:latin typeface="Comic Sans MS" pitchFamily="66" charset="0"/>
              </a:rPr>
              <a:t>     El micrófono es un transductor acústico-mecánico-eléctrico, es decir, un dispositivo destinado a la conversión de ondas sonoras en energía mecánica y de mecánica en eléctrica. Es la puerta por donde pasa el sonido al interior de los aparatos para posibilitar su amplificación, su transmisión por medios telefónicos y radioeléctricos o para su tratamiento. </a:t>
            </a:r>
            <a:br>
              <a:rPr lang="es-ES" dirty="0">
                <a:effectLst>
                  <a:outerShdw blurRad="38100" dist="38100" dir="2700000" algn="tl">
                    <a:srgbClr val="000000">
                      <a:alpha val="43137"/>
                    </a:srgbClr>
                  </a:outerShdw>
                </a:effectLst>
                <a:latin typeface="Comic Sans MS" pitchFamily="66" charset="0"/>
              </a:rPr>
            </a:br>
            <a:endParaRPr lang="es-ES" dirty="0">
              <a:effectLst>
                <a:outerShdw blurRad="38100" dist="38100" dir="2700000" algn="tl">
                  <a:srgbClr val="000000">
                    <a:alpha val="43137"/>
                  </a:srgbClr>
                </a:outerShdw>
              </a:effectLst>
              <a:latin typeface="Comic Sans MS" pitchFamily="66" charset="0"/>
            </a:endParaRPr>
          </a:p>
        </p:txBody>
      </p:sp>
      <p:pic>
        <p:nvPicPr>
          <p:cNvPr id="19463" name="Picture 7" descr="ledred">
            <a:extLst>
              <a:ext uri="{FF2B5EF4-FFF2-40B4-BE49-F238E27FC236}">
                <a16:creationId xmlns:a16="http://schemas.microsoft.com/office/drawing/2014/main" id="{4B11D671-DEE2-4E82-97C6-85106E61555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284663" y="2276475"/>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8" descr="pcsalt">
            <a:hlinkClick r:id="rId5" action="ppaction://hlinksldjump"/>
            <a:extLst>
              <a:ext uri="{FF2B5EF4-FFF2-40B4-BE49-F238E27FC236}">
                <a16:creationId xmlns:a16="http://schemas.microsoft.com/office/drawing/2014/main" id="{57599FF0-E516-4BFA-8010-6E934321D78A}"/>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Text Box 9">
            <a:extLst>
              <a:ext uri="{FF2B5EF4-FFF2-40B4-BE49-F238E27FC236}">
                <a16:creationId xmlns:a16="http://schemas.microsoft.com/office/drawing/2014/main" id="{AB0270AB-35A1-4935-A6FA-B0E4773CE45D}"/>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mescomp">
            <a:extLst>
              <a:ext uri="{FF2B5EF4-FFF2-40B4-BE49-F238E27FC236}">
                <a16:creationId xmlns:a16="http://schemas.microsoft.com/office/drawing/2014/main" id="{9A9D6BB5-691B-4314-AF44-3103B4502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60208"/>
            <a:ext cx="6883107" cy="4632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Rectangle 4">
            <a:hlinkClick r:id="rId3" action="ppaction://hlinksldjump"/>
            <a:extLst>
              <a:ext uri="{FF2B5EF4-FFF2-40B4-BE49-F238E27FC236}">
                <a16:creationId xmlns:a16="http://schemas.microsoft.com/office/drawing/2014/main" id="{AB929B63-7482-466C-A1C9-B1B9DBC317FC}"/>
              </a:ext>
            </a:extLst>
          </p:cNvPr>
          <p:cNvSpPr>
            <a:spLocks noChangeArrowheads="1"/>
          </p:cNvSpPr>
          <p:nvPr/>
        </p:nvSpPr>
        <p:spPr bwMode="auto">
          <a:xfrm>
            <a:off x="3563938" y="1484313"/>
            <a:ext cx="792162" cy="6477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2053" name="Text Box 5">
            <a:extLst>
              <a:ext uri="{FF2B5EF4-FFF2-40B4-BE49-F238E27FC236}">
                <a16:creationId xmlns:a16="http://schemas.microsoft.com/office/drawing/2014/main" id="{B780DBE1-9B05-4D22-B76F-82ECC8FACDDF}"/>
              </a:ext>
            </a:extLst>
          </p:cNvPr>
          <p:cNvSpPr txBox="1">
            <a:spLocks noChangeArrowheads="1"/>
          </p:cNvSpPr>
          <p:nvPr/>
        </p:nvSpPr>
        <p:spPr bwMode="auto">
          <a:xfrm>
            <a:off x="1724025" y="5878294"/>
            <a:ext cx="7143750" cy="646331"/>
          </a:xfrm>
          <a:prstGeom prst="rect">
            <a:avLst/>
          </a:prstGeom>
          <a:noFill/>
          <a:ln w="9525">
            <a:noFill/>
            <a:miter lim="800000"/>
            <a:headEnd/>
            <a:tailEnd/>
          </a:ln>
        </p:spPr>
        <p:txBody>
          <a:bodyPr>
            <a:spAutoFit/>
          </a:bodyPr>
          <a:lstStyle/>
          <a:p>
            <a:pPr algn="ctr">
              <a:defRPr/>
            </a:pPr>
            <a:r>
              <a:rPr lang="es-ES" dirty="0">
                <a:ln w="0"/>
                <a:effectLst>
                  <a:outerShdw blurRad="38100" dist="19050" dir="2700000" algn="tl" rotWithShape="0">
                    <a:schemeClr val="dk1">
                      <a:alpha val="40000"/>
                    </a:schemeClr>
                  </a:outerShdw>
                </a:effectLst>
                <a:latin typeface="Comic Sans MS" pitchFamily="66" charset="0"/>
              </a:rPr>
              <a:t>Te invitamos a conocer tu computador haciendo clic en cualquier periférico y te llevara a la información que deseas conocer.</a:t>
            </a:r>
          </a:p>
        </p:txBody>
      </p:sp>
      <p:sp>
        <p:nvSpPr>
          <p:cNvPr id="3078" name="Rectangle 6">
            <a:hlinkClick r:id="rId3" action="ppaction://hlinksldjump"/>
            <a:extLst>
              <a:ext uri="{FF2B5EF4-FFF2-40B4-BE49-F238E27FC236}">
                <a16:creationId xmlns:a16="http://schemas.microsoft.com/office/drawing/2014/main" id="{57CCE0A1-6AB9-4A8C-8AA4-B4CBF317213D}"/>
              </a:ext>
            </a:extLst>
          </p:cNvPr>
          <p:cNvSpPr>
            <a:spLocks noChangeArrowheads="1"/>
          </p:cNvSpPr>
          <p:nvPr/>
        </p:nvSpPr>
        <p:spPr bwMode="auto">
          <a:xfrm>
            <a:off x="3132138" y="1557338"/>
            <a:ext cx="1727200" cy="1584325"/>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3079" name="Rectangle 7">
            <a:hlinkClick r:id="rId4" action="ppaction://hlinksldjump"/>
            <a:extLst>
              <a:ext uri="{FF2B5EF4-FFF2-40B4-BE49-F238E27FC236}">
                <a16:creationId xmlns:a16="http://schemas.microsoft.com/office/drawing/2014/main" id="{630D8F1D-F1A6-4C10-99F7-3B7857826495}"/>
              </a:ext>
            </a:extLst>
          </p:cNvPr>
          <p:cNvSpPr>
            <a:spLocks noChangeArrowheads="1"/>
          </p:cNvSpPr>
          <p:nvPr/>
        </p:nvSpPr>
        <p:spPr bwMode="auto">
          <a:xfrm>
            <a:off x="5940425" y="1341438"/>
            <a:ext cx="2232025" cy="8636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3080" name="Rectangle 8">
            <a:hlinkClick r:id="rId5" action="ppaction://hlinksldjump"/>
            <a:extLst>
              <a:ext uri="{FF2B5EF4-FFF2-40B4-BE49-F238E27FC236}">
                <a16:creationId xmlns:a16="http://schemas.microsoft.com/office/drawing/2014/main" id="{6F2BD0FF-DC89-4377-AF5C-FB4DF5109717}"/>
              </a:ext>
            </a:extLst>
          </p:cNvPr>
          <p:cNvSpPr>
            <a:spLocks noChangeArrowheads="1"/>
          </p:cNvSpPr>
          <p:nvPr/>
        </p:nvSpPr>
        <p:spPr bwMode="auto">
          <a:xfrm>
            <a:off x="2700338" y="2349500"/>
            <a:ext cx="358775" cy="792163"/>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3081" name="Freeform 9">
            <a:extLst>
              <a:ext uri="{FF2B5EF4-FFF2-40B4-BE49-F238E27FC236}">
                <a16:creationId xmlns:a16="http://schemas.microsoft.com/office/drawing/2014/main" id="{438C6631-2FC7-4689-BF24-067E611CCB11}"/>
              </a:ext>
            </a:extLst>
          </p:cNvPr>
          <p:cNvSpPr>
            <a:spLocks/>
          </p:cNvSpPr>
          <p:nvPr/>
        </p:nvSpPr>
        <p:spPr bwMode="auto">
          <a:xfrm>
            <a:off x="5638800" y="3505200"/>
            <a:ext cx="1588" cy="114300"/>
          </a:xfrm>
          <a:custGeom>
            <a:avLst/>
            <a:gdLst>
              <a:gd name="T0" fmla="*/ 0 w 1"/>
              <a:gd name="T1" fmla="*/ 114300 h 72"/>
              <a:gd name="T2" fmla="*/ 0 w 1"/>
              <a:gd name="T3" fmla="*/ 0 h 72"/>
              <a:gd name="T4" fmla="*/ 0 60000 65536"/>
              <a:gd name="T5" fmla="*/ 0 60000 65536"/>
              <a:gd name="T6" fmla="*/ 0 w 1"/>
              <a:gd name="T7" fmla="*/ 0 h 72"/>
              <a:gd name="T8" fmla="*/ 1 w 1"/>
              <a:gd name="T9" fmla="*/ 72 h 72"/>
            </a:gdLst>
            <a:ahLst/>
            <a:cxnLst>
              <a:cxn ang="T4">
                <a:pos x="T0" y="T1"/>
              </a:cxn>
              <a:cxn ang="T5">
                <a:pos x="T2" y="T3"/>
              </a:cxn>
            </a:cxnLst>
            <a:rect l="T6" t="T7" r="T8" b="T9"/>
            <a:pathLst>
              <a:path w="1" h="72">
                <a:moveTo>
                  <a:pt x="0" y="72"/>
                </a:moveTo>
                <a:cubicBezTo>
                  <a:pt x="0" y="48"/>
                  <a:pt x="0" y="24"/>
                  <a:pt x="0"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3082" name="Freeform 10">
            <a:hlinkClick r:id="rId6" action="ppaction://hlinksldjump"/>
            <a:extLst>
              <a:ext uri="{FF2B5EF4-FFF2-40B4-BE49-F238E27FC236}">
                <a16:creationId xmlns:a16="http://schemas.microsoft.com/office/drawing/2014/main" id="{0B1EEE4B-68C7-4A55-ABA8-40A76B155CBD}"/>
              </a:ext>
            </a:extLst>
          </p:cNvPr>
          <p:cNvSpPr>
            <a:spLocks/>
          </p:cNvSpPr>
          <p:nvPr/>
        </p:nvSpPr>
        <p:spPr bwMode="auto">
          <a:xfrm>
            <a:off x="5651500" y="2852738"/>
            <a:ext cx="2089150" cy="863600"/>
          </a:xfrm>
          <a:custGeom>
            <a:avLst/>
            <a:gdLst>
              <a:gd name="T0" fmla="*/ 0 w 1316"/>
              <a:gd name="T1" fmla="*/ 720725 h 544"/>
              <a:gd name="T2" fmla="*/ 0 w 1316"/>
              <a:gd name="T3" fmla="*/ 576262 h 544"/>
              <a:gd name="T4" fmla="*/ 936625 w 1316"/>
              <a:gd name="T5" fmla="*/ 0 h 544"/>
              <a:gd name="T6" fmla="*/ 2089150 w 1316"/>
              <a:gd name="T7" fmla="*/ 0 h 544"/>
              <a:gd name="T8" fmla="*/ 2089150 w 1316"/>
              <a:gd name="T9" fmla="*/ 215900 h 544"/>
              <a:gd name="T10" fmla="*/ 1225550 w 1316"/>
              <a:gd name="T11" fmla="*/ 863600 h 544"/>
              <a:gd name="T12" fmla="*/ 0 w 1316"/>
              <a:gd name="T13" fmla="*/ 720725 h 544"/>
              <a:gd name="T14" fmla="*/ 0 60000 65536"/>
              <a:gd name="T15" fmla="*/ 0 60000 65536"/>
              <a:gd name="T16" fmla="*/ 0 60000 65536"/>
              <a:gd name="T17" fmla="*/ 0 60000 65536"/>
              <a:gd name="T18" fmla="*/ 0 60000 65536"/>
              <a:gd name="T19" fmla="*/ 0 60000 65536"/>
              <a:gd name="T20" fmla="*/ 0 60000 65536"/>
              <a:gd name="T21" fmla="*/ 0 w 1316"/>
              <a:gd name="T22" fmla="*/ 0 h 544"/>
              <a:gd name="T23" fmla="*/ 1316 w 1316"/>
              <a:gd name="T24" fmla="*/ 544 h 5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16" h="544">
                <a:moveTo>
                  <a:pt x="0" y="454"/>
                </a:moveTo>
                <a:lnTo>
                  <a:pt x="0" y="363"/>
                </a:lnTo>
                <a:lnTo>
                  <a:pt x="590" y="0"/>
                </a:lnTo>
                <a:lnTo>
                  <a:pt x="1316" y="0"/>
                </a:lnTo>
                <a:lnTo>
                  <a:pt x="1316" y="136"/>
                </a:lnTo>
                <a:lnTo>
                  <a:pt x="772" y="544"/>
                </a:lnTo>
                <a:lnTo>
                  <a:pt x="0" y="454"/>
                </a:lnTo>
                <a:close/>
              </a:path>
            </a:pathLst>
          </a:custGeom>
          <a:solidFill>
            <a:schemeClr val="accent1">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3083" name="Rectangle 11">
            <a:hlinkClick r:id="rId7" action="ppaction://hlinksldjump"/>
            <a:extLst>
              <a:ext uri="{FF2B5EF4-FFF2-40B4-BE49-F238E27FC236}">
                <a16:creationId xmlns:a16="http://schemas.microsoft.com/office/drawing/2014/main" id="{3E5F2AAE-502F-46E4-862F-FFCEE356ABF3}"/>
              </a:ext>
            </a:extLst>
          </p:cNvPr>
          <p:cNvSpPr>
            <a:spLocks noChangeArrowheads="1"/>
          </p:cNvSpPr>
          <p:nvPr/>
        </p:nvSpPr>
        <p:spPr bwMode="auto">
          <a:xfrm>
            <a:off x="6084888" y="4076700"/>
            <a:ext cx="935037" cy="165735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3084" name="Rectangle 12">
            <a:hlinkClick r:id="rId8" action="ppaction://hlinksldjump"/>
            <a:extLst>
              <a:ext uri="{FF2B5EF4-FFF2-40B4-BE49-F238E27FC236}">
                <a16:creationId xmlns:a16="http://schemas.microsoft.com/office/drawing/2014/main" id="{8803E829-A7D3-451E-BFC8-F371B6448352}"/>
              </a:ext>
            </a:extLst>
          </p:cNvPr>
          <p:cNvSpPr>
            <a:spLocks noChangeArrowheads="1"/>
          </p:cNvSpPr>
          <p:nvPr/>
        </p:nvSpPr>
        <p:spPr bwMode="auto">
          <a:xfrm rot="-1616372">
            <a:off x="4697413" y="5022850"/>
            <a:ext cx="936625" cy="576263"/>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3085" name="Rectangle 13">
            <a:hlinkClick r:id="rId9" action="ppaction://hlinksldjump"/>
            <a:extLst>
              <a:ext uri="{FF2B5EF4-FFF2-40B4-BE49-F238E27FC236}">
                <a16:creationId xmlns:a16="http://schemas.microsoft.com/office/drawing/2014/main" id="{8699BFF7-F5BA-4C12-AE3D-991A883309EB}"/>
              </a:ext>
            </a:extLst>
          </p:cNvPr>
          <p:cNvSpPr>
            <a:spLocks noChangeArrowheads="1"/>
          </p:cNvSpPr>
          <p:nvPr/>
        </p:nvSpPr>
        <p:spPr bwMode="auto">
          <a:xfrm>
            <a:off x="4500563" y="3213100"/>
            <a:ext cx="503237" cy="360363"/>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3086" name="Rectangle 14">
            <a:hlinkClick r:id="rId10" action="ppaction://hlinksldjump"/>
            <a:extLst>
              <a:ext uri="{FF2B5EF4-FFF2-40B4-BE49-F238E27FC236}">
                <a16:creationId xmlns:a16="http://schemas.microsoft.com/office/drawing/2014/main" id="{56742326-5589-4123-A97F-F241CBB3BFD0}"/>
              </a:ext>
            </a:extLst>
          </p:cNvPr>
          <p:cNvSpPr>
            <a:spLocks noChangeArrowheads="1"/>
          </p:cNvSpPr>
          <p:nvPr/>
        </p:nvSpPr>
        <p:spPr bwMode="auto">
          <a:xfrm rot="450729">
            <a:off x="2401888" y="3781425"/>
            <a:ext cx="1728787" cy="360363"/>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3087" name="Rectangle 15">
            <a:hlinkClick r:id="rId11" action="ppaction://hlinksldjump"/>
            <a:extLst>
              <a:ext uri="{FF2B5EF4-FFF2-40B4-BE49-F238E27FC236}">
                <a16:creationId xmlns:a16="http://schemas.microsoft.com/office/drawing/2014/main" id="{96534C14-AE17-4671-821E-C30B4426424B}"/>
              </a:ext>
            </a:extLst>
          </p:cNvPr>
          <p:cNvSpPr>
            <a:spLocks noChangeArrowheads="1"/>
          </p:cNvSpPr>
          <p:nvPr/>
        </p:nvSpPr>
        <p:spPr bwMode="auto">
          <a:xfrm rot="-1058353">
            <a:off x="814388" y="2781300"/>
            <a:ext cx="1152525" cy="1074738"/>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3088" name="Rectangle 16">
            <a:hlinkClick r:id="rId11" action="ppaction://hlinksldjump"/>
            <a:extLst>
              <a:ext uri="{FF2B5EF4-FFF2-40B4-BE49-F238E27FC236}">
                <a16:creationId xmlns:a16="http://schemas.microsoft.com/office/drawing/2014/main" id="{B446464A-D645-4025-8223-FBA6B70B7BCD}"/>
              </a:ext>
            </a:extLst>
          </p:cNvPr>
          <p:cNvSpPr>
            <a:spLocks noChangeArrowheads="1"/>
          </p:cNvSpPr>
          <p:nvPr/>
        </p:nvSpPr>
        <p:spPr bwMode="auto">
          <a:xfrm>
            <a:off x="857250" y="4286250"/>
            <a:ext cx="1873250" cy="2160588"/>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3089" name="Rectangle 17">
            <a:hlinkClick r:id="rId12" action="ppaction://hlinksldjump"/>
            <a:extLst>
              <a:ext uri="{FF2B5EF4-FFF2-40B4-BE49-F238E27FC236}">
                <a16:creationId xmlns:a16="http://schemas.microsoft.com/office/drawing/2014/main" id="{0CAC87B0-1224-4F2C-9CAF-89FFDB1B5A49}"/>
              </a:ext>
            </a:extLst>
          </p:cNvPr>
          <p:cNvSpPr>
            <a:spLocks noChangeArrowheads="1"/>
          </p:cNvSpPr>
          <p:nvPr/>
        </p:nvSpPr>
        <p:spPr bwMode="auto">
          <a:xfrm>
            <a:off x="2195513" y="2492375"/>
            <a:ext cx="431800" cy="792163"/>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3090" name="Rectangle 18">
            <a:hlinkClick r:id="rId13" action="ppaction://hlinksldjump"/>
            <a:extLst>
              <a:ext uri="{FF2B5EF4-FFF2-40B4-BE49-F238E27FC236}">
                <a16:creationId xmlns:a16="http://schemas.microsoft.com/office/drawing/2014/main" id="{DB85A05A-539D-4F50-9971-671D114712CA}"/>
              </a:ext>
            </a:extLst>
          </p:cNvPr>
          <p:cNvSpPr>
            <a:spLocks noChangeArrowheads="1"/>
          </p:cNvSpPr>
          <p:nvPr/>
        </p:nvSpPr>
        <p:spPr bwMode="auto">
          <a:xfrm>
            <a:off x="4932363" y="260350"/>
            <a:ext cx="215900" cy="2159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pic>
        <p:nvPicPr>
          <p:cNvPr id="3091" name="Picture 19">
            <a:hlinkClick r:id="rId14" action="ppaction://hlinksldjump"/>
            <a:extLst>
              <a:ext uri="{FF2B5EF4-FFF2-40B4-BE49-F238E27FC236}">
                <a16:creationId xmlns:a16="http://schemas.microsoft.com/office/drawing/2014/main" id="{9C9EBD2E-C44D-46B3-A67C-9EF1045034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95738" y="1196975"/>
            <a:ext cx="4318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2" name="Picture 20" descr="flyline4">
            <a:extLst>
              <a:ext uri="{FF2B5EF4-FFF2-40B4-BE49-F238E27FC236}">
                <a16:creationId xmlns:a16="http://schemas.microsoft.com/office/drawing/2014/main" id="{8CBF5E8B-83DC-4040-AC35-0C6F4723437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5425" y="121603"/>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3" name="Rectangle 21">
            <a:extLst>
              <a:ext uri="{FF2B5EF4-FFF2-40B4-BE49-F238E27FC236}">
                <a16:creationId xmlns:a16="http://schemas.microsoft.com/office/drawing/2014/main" id="{00B51AFD-AE40-46A5-A453-C8354B41A321}"/>
              </a:ext>
            </a:extLst>
          </p:cNvPr>
          <p:cNvSpPr>
            <a:spLocks noChangeArrowheads="1"/>
          </p:cNvSpPr>
          <p:nvPr/>
        </p:nvSpPr>
        <p:spPr bwMode="auto">
          <a:xfrm>
            <a:off x="982809" y="60325"/>
            <a:ext cx="8135937"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5400" dirty="0">
                <a:solidFill>
                  <a:srgbClr val="FF3300"/>
                </a:solidFill>
                <a:latin typeface="Matura MT Script Capitals" panose="03020802060602070202" pitchFamily="66" charset="0"/>
              </a:rPr>
              <a:t>Conociendo mi computador</a:t>
            </a:r>
          </a:p>
        </p:txBody>
      </p:sp>
      <p:pic>
        <p:nvPicPr>
          <p:cNvPr id="3094" name="Picture 22" descr="informatica">
            <a:hlinkClick r:id="rId3" action="ppaction://hlinksldjump"/>
            <a:extLst>
              <a:ext uri="{FF2B5EF4-FFF2-40B4-BE49-F238E27FC236}">
                <a16:creationId xmlns:a16="http://schemas.microsoft.com/office/drawing/2014/main" id="{84977727-5E0C-49CD-A41D-C6DF0C54EA70}"/>
              </a:ext>
            </a:extLst>
          </p:cNvPr>
          <p:cNvPicPr>
            <a:picLocks noChangeAspect="1" noChangeArrowheads="1" noCrop="1"/>
          </p:cNvPicPr>
          <p:nvPr/>
        </p:nvPicPr>
        <p:blipFill>
          <a:blip r:embed="rId17">
            <a:extLst>
              <a:ext uri="{28A0092B-C50C-407E-A947-70E740481C1C}">
                <a14:useLocalDpi xmlns:a14="http://schemas.microsoft.com/office/drawing/2010/main" val="0"/>
              </a:ext>
            </a:extLst>
          </a:blip>
          <a:srcRect/>
          <a:stretch>
            <a:fillRect/>
          </a:stretch>
        </p:blipFill>
        <p:spPr bwMode="auto">
          <a:xfrm>
            <a:off x="838200" y="1371600"/>
            <a:ext cx="731838"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5" name="Picture 23" descr="ecriteaux-40">
            <a:hlinkClick r:id="" action="ppaction://hlinkshowjump?jump=endshow"/>
            <a:extLst>
              <a:ext uri="{FF2B5EF4-FFF2-40B4-BE49-F238E27FC236}">
                <a16:creationId xmlns:a16="http://schemas.microsoft.com/office/drawing/2014/main" id="{8EF9E5FD-02B2-4880-80A0-A75C4B6C3ED1}"/>
              </a:ext>
            </a:extLst>
          </p:cNvPr>
          <p:cNvPicPr>
            <a:picLocks noChangeAspect="1" noChangeArrowheads="1" noCrop="1"/>
          </p:cNvPicPr>
          <p:nvPr/>
        </p:nvPicPr>
        <p:blipFill>
          <a:blip r:embed="rId18">
            <a:extLst>
              <a:ext uri="{28A0092B-C50C-407E-A947-70E740481C1C}">
                <a14:useLocalDpi xmlns:a14="http://schemas.microsoft.com/office/drawing/2010/main" val="0"/>
              </a:ext>
            </a:extLst>
          </a:blip>
          <a:srcRect/>
          <a:stretch>
            <a:fillRect/>
          </a:stretch>
        </p:blipFill>
        <p:spPr bwMode="auto">
          <a:xfrm>
            <a:off x="755650" y="6072188"/>
            <a:ext cx="781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6" name="Picture 24" descr="livres-12">
            <a:hlinkClick r:id="rId10" action="ppaction://hlinksldjump"/>
            <a:extLst>
              <a:ext uri="{FF2B5EF4-FFF2-40B4-BE49-F238E27FC236}">
                <a16:creationId xmlns:a16="http://schemas.microsoft.com/office/drawing/2014/main" id="{74CC741F-81B5-4F27-A09B-C9CDA275FECE}"/>
              </a:ext>
            </a:extLst>
          </p:cNvPr>
          <p:cNvPicPr>
            <a:picLocks noChangeAspect="1" noChangeArrowheads="1" noCrop="1"/>
          </p:cNvPicPr>
          <p:nvPr/>
        </p:nvPicPr>
        <p:blipFill>
          <a:blip r:embed="rId19">
            <a:extLst>
              <a:ext uri="{28A0092B-C50C-407E-A947-70E740481C1C}">
                <a14:useLocalDpi xmlns:a14="http://schemas.microsoft.com/office/drawing/2010/main" val="0"/>
              </a:ext>
            </a:extLst>
          </a:blip>
          <a:srcRect/>
          <a:stretch>
            <a:fillRect/>
          </a:stretch>
        </p:blipFill>
        <p:spPr bwMode="auto">
          <a:xfrm>
            <a:off x="4876800" y="28956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7" name="Picture 25" descr="fleches-43">
            <a:extLst>
              <a:ext uri="{FF2B5EF4-FFF2-40B4-BE49-F238E27FC236}">
                <a16:creationId xmlns:a16="http://schemas.microsoft.com/office/drawing/2014/main" id="{3531146F-02D4-45A1-8048-E00D8158AA95}"/>
              </a:ext>
            </a:extLst>
          </p:cNvPr>
          <p:cNvPicPr>
            <a:picLocks noChangeAspect="1" noChangeArrowheads="1" noCrop="1"/>
          </p:cNvPicPr>
          <p:nvPr/>
        </p:nvPicPr>
        <p:blipFill>
          <a:blip r:embed="rId20">
            <a:extLst>
              <a:ext uri="{28A0092B-C50C-407E-A947-70E740481C1C}">
                <a14:useLocalDpi xmlns:a14="http://schemas.microsoft.com/office/drawing/2010/main" val="0"/>
              </a:ext>
            </a:extLst>
          </a:blip>
          <a:srcRect/>
          <a:stretch>
            <a:fillRect/>
          </a:stretch>
        </p:blipFill>
        <p:spPr bwMode="auto">
          <a:xfrm>
            <a:off x="1295400" y="1524000"/>
            <a:ext cx="609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8" name="Freeform 26">
            <a:hlinkClick r:id="rId5" action="ppaction://hlinksldjump"/>
            <a:extLst>
              <a:ext uri="{FF2B5EF4-FFF2-40B4-BE49-F238E27FC236}">
                <a16:creationId xmlns:a16="http://schemas.microsoft.com/office/drawing/2014/main" id="{088653AD-107C-4BDA-9129-E18CE63C0078}"/>
              </a:ext>
            </a:extLst>
          </p:cNvPr>
          <p:cNvSpPr>
            <a:spLocks/>
          </p:cNvSpPr>
          <p:nvPr/>
        </p:nvSpPr>
        <p:spPr bwMode="auto">
          <a:xfrm>
            <a:off x="5257800" y="2514600"/>
            <a:ext cx="533400" cy="838200"/>
          </a:xfrm>
          <a:custGeom>
            <a:avLst/>
            <a:gdLst>
              <a:gd name="T0" fmla="*/ 76200 w 336"/>
              <a:gd name="T1" fmla="*/ 0 h 528"/>
              <a:gd name="T2" fmla="*/ 0 w 336"/>
              <a:gd name="T3" fmla="*/ 609600 h 528"/>
              <a:gd name="T4" fmla="*/ 381000 w 336"/>
              <a:gd name="T5" fmla="*/ 685800 h 528"/>
              <a:gd name="T6" fmla="*/ 381000 w 336"/>
              <a:gd name="T7" fmla="*/ 838200 h 528"/>
              <a:gd name="T8" fmla="*/ 533400 w 336"/>
              <a:gd name="T9" fmla="*/ 762000 h 528"/>
              <a:gd name="T10" fmla="*/ 533400 w 336"/>
              <a:gd name="T11" fmla="*/ 0 h 528"/>
              <a:gd name="T12" fmla="*/ 76200 w 336"/>
              <a:gd name="T13" fmla="*/ 0 h 528"/>
              <a:gd name="T14" fmla="*/ 0 60000 65536"/>
              <a:gd name="T15" fmla="*/ 0 60000 65536"/>
              <a:gd name="T16" fmla="*/ 0 60000 65536"/>
              <a:gd name="T17" fmla="*/ 0 60000 65536"/>
              <a:gd name="T18" fmla="*/ 0 60000 65536"/>
              <a:gd name="T19" fmla="*/ 0 60000 65536"/>
              <a:gd name="T20" fmla="*/ 0 60000 65536"/>
              <a:gd name="T21" fmla="*/ 0 w 336"/>
              <a:gd name="T22" fmla="*/ 0 h 528"/>
              <a:gd name="T23" fmla="*/ 336 w 336"/>
              <a:gd name="T24" fmla="*/ 528 h 5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528">
                <a:moveTo>
                  <a:pt x="48" y="0"/>
                </a:moveTo>
                <a:lnTo>
                  <a:pt x="0" y="384"/>
                </a:lnTo>
                <a:lnTo>
                  <a:pt x="240" y="432"/>
                </a:lnTo>
                <a:lnTo>
                  <a:pt x="240" y="528"/>
                </a:lnTo>
                <a:lnTo>
                  <a:pt x="336" y="480"/>
                </a:lnTo>
                <a:lnTo>
                  <a:pt x="336" y="0"/>
                </a:lnTo>
                <a:lnTo>
                  <a:pt x="48" y="0"/>
                </a:lnTo>
                <a:close/>
              </a:path>
            </a:pathLst>
          </a:custGeom>
          <a:solidFill>
            <a:schemeClr val="accent1">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mph" presetSubtype="0" fill="hold" nodeType="afterEffect">
                                  <p:stCondLst>
                                    <p:cond delay="0"/>
                                  </p:stCondLst>
                                  <p:childTnLst>
                                    <p:animClr clrSpc="hsl" dir="cw">
                                      <p:cBhvr override="childStyle">
                                        <p:cTn id="6" dur="500" fill="hold"/>
                                        <p:tgtEl>
                                          <p:spTgt spid="2053">
                                            <p:txEl>
                                              <p:pRg st="0" end="0"/>
                                            </p:txEl>
                                          </p:spTgt>
                                        </p:tgtEl>
                                        <p:attrNameLst>
                                          <p:attrName>style.color</p:attrName>
                                        </p:attrNameLst>
                                      </p:cBhvr>
                                      <p:by>
                                        <p:hsl h="0" s="12549" l="25098"/>
                                      </p:by>
                                    </p:animClr>
                                    <p:animClr clrSpc="hsl" dir="cw">
                                      <p:cBhvr>
                                        <p:cTn id="7" dur="500" fill="hold"/>
                                        <p:tgtEl>
                                          <p:spTgt spid="2053">
                                            <p:txEl>
                                              <p:pRg st="0" end="0"/>
                                            </p:txEl>
                                          </p:spTgt>
                                        </p:tgtEl>
                                        <p:attrNameLst>
                                          <p:attrName>fillcolor</p:attrName>
                                        </p:attrNameLst>
                                      </p:cBhvr>
                                      <p:by>
                                        <p:hsl h="0" s="12549" l="25098"/>
                                      </p:by>
                                    </p:animClr>
                                    <p:animClr clrSpc="hsl" dir="cw">
                                      <p:cBhvr>
                                        <p:cTn id="8" dur="500" fill="hold"/>
                                        <p:tgtEl>
                                          <p:spTgt spid="2053">
                                            <p:txEl>
                                              <p:pRg st="0" end="0"/>
                                            </p:txEl>
                                          </p:spTgt>
                                        </p:tgtEl>
                                        <p:attrNameLst>
                                          <p:attrName>stroke.color</p:attrName>
                                        </p:attrNameLst>
                                      </p:cBhvr>
                                      <p:by>
                                        <p:hsl h="0" s="12549" l="25098"/>
                                      </p:by>
                                    </p:animClr>
                                    <p:set>
                                      <p:cBhvr>
                                        <p:cTn id="9" dur="500" fill="hold"/>
                                        <p:tgtEl>
                                          <p:spTgt spid="2053">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DF1F0589-EC3F-4161-B976-9D4A6C695C08}"/>
              </a:ext>
            </a:extLst>
          </p:cNvPr>
          <p:cNvSpPr>
            <a:spLocks noGrp="1" noChangeArrowheads="1"/>
          </p:cNvSpPr>
          <p:nvPr>
            <p:ph type="title"/>
          </p:nvPr>
        </p:nvSpPr>
        <p:spPr>
          <a:xfrm>
            <a:off x="457200" y="428625"/>
            <a:ext cx="8229600" cy="1143000"/>
          </a:xfrm>
        </p:spPr>
        <p:txBody>
          <a:bodyPr>
            <a:normAutofit fontScale="90000"/>
          </a:bodyPr>
          <a:lstStyle/>
          <a:p>
            <a:pPr eaLnBrk="1" hangingPunct="1"/>
            <a:r>
              <a:rPr lang="es-ES_tradnl" altLang="es-MX" sz="8000">
                <a:solidFill>
                  <a:srgbClr val="FF0000"/>
                </a:solidFill>
                <a:latin typeface="Matura MT Script Capitals" panose="03020802060602070202" pitchFamily="66" charset="0"/>
              </a:rPr>
              <a:t>Cámara</a:t>
            </a:r>
            <a:endParaRPr lang="es-ES" altLang="es-MX" sz="8000">
              <a:solidFill>
                <a:srgbClr val="FF0000"/>
              </a:solidFill>
              <a:latin typeface="Matura MT Script Capitals" panose="03020802060602070202" pitchFamily="66" charset="0"/>
            </a:endParaRPr>
          </a:p>
        </p:txBody>
      </p:sp>
      <p:pic>
        <p:nvPicPr>
          <p:cNvPr id="20484" name="Picture 4" descr="flyline4">
            <a:extLst>
              <a:ext uri="{FF2B5EF4-FFF2-40B4-BE49-F238E27FC236}">
                <a16:creationId xmlns:a16="http://schemas.microsoft.com/office/drawing/2014/main" id="{C1005468-2612-41DA-8CEF-915DD2A625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11125"/>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 Box 5">
            <a:extLst>
              <a:ext uri="{FF2B5EF4-FFF2-40B4-BE49-F238E27FC236}">
                <a16:creationId xmlns:a16="http://schemas.microsoft.com/office/drawing/2014/main" id="{97A30129-1A2C-46A8-9D62-4B520C25E74A}"/>
              </a:ext>
            </a:extLst>
          </p:cNvPr>
          <p:cNvSpPr txBox="1">
            <a:spLocks noChangeArrowheads="1"/>
          </p:cNvSpPr>
          <p:nvPr/>
        </p:nvSpPr>
        <p:spPr bwMode="auto">
          <a:xfrm>
            <a:off x="2590800" y="1908175"/>
            <a:ext cx="5788025" cy="3970338"/>
          </a:xfrm>
          <a:prstGeom prst="rect">
            <a:avLst/>
          </a:prstGeom>
          <a:noFill/>
          <a:ln w="9525">
            <a:noFill/>
            <a:miter lim="800000"/>
            <a:headEnd/>
            <a:tailEnd/>
          </a:ln>
        </p:spPr>
        <p:txBody>
          <a:bodyPr>
            <a:spAutoFit/>
          </a:bodyPr>
          <a:lstStyle/>
          <a:p>
            <a:pPr algn="just">
              <a:spcBef>
                <a:spcPct val="50000"/>
              </a:spcBef>
              <a:defRPr/>
            </a:pPr>
            <a:r>
              <a:rPr lang="es-ES" dirty="0">
                <a:effectLst>
                  <a:outerShdw blurRad="38100" dist="38100" dir="2700000" algn="tl">
                    <a:srgbClr val="000000">
                      <a:alpha val="43137"/>
                    </a:srgbClr>
                  </a:outerShdw>
                </a:effectLst>
                <a:latin typeface="Comic Sans MS" pitchFamily="66" charset="0"/>
              </a:rPr>
              <a:t>     Una cámara web o webcam es una pequeña cámara digital conectada a un ordenador, la cual puede capturar imágenes y transmitirlas a través de Internet en directo, ya sea a una página web o a otro u otros ordenadores de forma privada.</a:t>
            </a:r>
          </a:p>
          <a:p>
            <a:pPr algn="just">
              <a:spcBef>
                <a:spcPct val="50000"/>
              </a:spcBef>
              <a:defRPr/>
            </a:pPr>
            <a:r>
              <a:rPr lang="es-ES" dirty="0">
                <a:effectLst>
                  <a:outerShdw blurRad="38100" dist="38100" dir="2700000" algn="tl">
                    <a:srgbClr val="000000">
                      <a:alpha val="43137"/>
                    </a:srgbClr>
                  </a:outerShdw>
                </a:effectLst>
                <a:latin typeface="Comic Sans MS" pitchFamily="66" charset="0"/>
              </a:rPr>
              <a:t>Las webcams necesitan un ordenador para transmitir las imágenes. Sin embargo, existen otras cámaras autónomas que tan sólo necesitan un punto de acceso a la red informática, bien sea Ethernet o inalámbrico. Para diferenciarlas de la webcam o cámaras de web se las denomina net </a:t>
            </a:r>
            <a:r>
              <a:rPr lang="es-ES" dirty="0" err="1">
                <a:effectLst>
                  <a:outerShdw blurRad="38100" dist="38100" dir="2700000" algn="tl">
                    <a:srgbClr val="000000">
                      <a:alpha val="43137"/>
                    </a:srgbClr>
                  </a:outerShdw>
                </a:effectLst>
                <a:latin typeface="Comic Sans MS" pitchFamily="66" charset="0"/>
              </a:rPr>
              <a:t>cam</a:t>
            </a:r>
            <a:r>
              <a:rPr lang="es-ES" dirty="0">
                <a:effectLst>
                  <a:outerShdw blurRad="38100" dist="38100" dir="2700000" algn="tl">
                    <a:srgbClr val="000000">
                      <a:alpha val="43137"/>
                    </a:srgbClr>
                  </a:outerShdw>
                </a:effectLst>
                <a:latin typeface="Comic Sans MS" pitchFamily="66" charset="0"/>
              </a:rPr>
              <a:t> o cámaras de red.</a:t>
            </a:r>
          </a:p>
          <a:p>
            <a:pPr algn="just">
              <a:spcBef>
                <a:spcPct val="50000"/>
              </a:spcBef>
              <a:defRPr/>
            </a:pPr>
            <a:r>
              <a:rPr lang="es-ES" dirty="0">
                <a:effectLst>
                  <a:outerShdw blurRad="38100" dist="38100" dir="2700000" algn="tl">
                    <a:srgbClr val="000000">
                      <a:alpha val="43137"/>
                    </a:srgbClr>
                  </a:outerShdw>
                </a:effectLst>
                <a:latin typeface="Comic Sans MS" pitchFamily="66" charset="0"/>
              </a:rPr>
              <a:t>.</a:t>
            </a:r>
          </a:p>
        </p:txBody>
      </p:sp>
      <p:pic>
        <p:nvPicPr>
          <p:cNvPr id="20486" name="Picture 6" descr="CWEBbiswal-g">
            <a:extLst>
              <a:ext uri="{FF2B5EF4-FFF2-40B4-BE49-F238E27FC236}">
                <a16:creationId xmlns:a16="http://schemas.microsoft.com/office/drawing/2014/main" id="{75F14679-2356-4E58-9A31-CAB0F89EEDC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2514600"/>
            <a:ext cx="1512888"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7" descr="CamaraWeb1">
            <a:extLst>
              <a:ext uri="{FF2B5EF4-FFF2-40B4-BE49-F238E27FC236}">
                <a16:creationId xmlns:a16="http://schemas.microsoft.com/office/drawing/2014/main" id="{0D6E91D4-1FFA-4F84-B977-B102A98BAF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114800"/>
            <a:ext cx="1439863"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Picture 8" descr="ledred">
            <a:extLst>
              <a:ext uri="{FF2B5EF4-FFF2-40B4-BE49-F238E27FC236}">
                <a16:creationId xmlns:a16="http://schemas.microsoft.com/office/drawing/2014/main" id="{CFA03DB5-EB15-40FA-89C0-168A07D5F3F1}"/>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1998663"/>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Picture 9" descr="modems-04">
            <a:extLst>
              <a:ext uri="{FF2B5EF4-FFF2-40B4-BE49-F238E27FC236}">
                <a16:creationId xmlns:a16="http://schemas.microsoft.com/office/drawing/2014/main" id="{0AE9BCF3-6280-4339-AF98-4D5CCBFF76DD}"/>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1371600"/>
            <a:ext cx="90487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0" name="Picture 10" descr="pcsalt">
            <a:hlinkClick r:id="rId7" action="ppaction://hlinksldjump"/>
            <a:extLst>
              <a:ext uri="{FF2B5EF4-FFF2-40B4-BE49-F238E27FC236}">
                <a16:creationId xmlns:a16="http://schemas.microsoft.com/office/drawing/2014/main" id="{54A3EBA1-E084-4AB9-AF75-7DB4DE01DF7D}"/>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1" name="Text Box 11">
            <a:extLst>
              <a:ext uri="{FF2B5EF4-FFF2-40B4-BE49-F238E27FC236}">
                <a16:creationId xmlns:a16="http://schemas.microsoft.com/office/drawing/2014/main" id="{B8312B44-4A44-4570-A88E-B1DB1B2438BD}"/>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a:extLst>
              <a:ext uri="{FF2B5EF4-FFF2-40B4-BE49-F238E27FC236}">
                <a16:creationId xmlns:a16="http://schemas.microsoft.com/office/drawing/2014/main" id="{AAC95A2D-D677-4FBD-8FB4-64804CAC66DD}"/>
              </a:ext>
            </a:extLst>
          </p:cNvPr>
          <p:cNvSpPr>
            <a:spLocks noGrp="1" noChangeArrowheads="1"/>
          </p:cNvSpPr>
          <p:nvPr>
            <p:ph type="title"/>
          </p:nvPr>
        </p:nvSpPr>
        <p:spPr>
          <a:xfrm>
            <a:off x="250825" y="476250"/>
            <a:ext cx="8229600" cy="1143000"/>
          </a:xfrm>
        </p:spPr>
        <p:txBody>
          <a:bodyPr/>
          <a:lstStyle/>
          <a:p>
            <a:pPr eaLnBrk="1" hangingPunct="1"/>
            <a:r>
              <a:rPr lang="es-ES" altLang="es-MX" sz="4800" b="1">
                <a:solidFill>
                  <a:srgbClr val="FF0000"/>
                </a:solidFill>
                <a:latin typeface="Matura MT Script Capitals" panose="03020802060602070202" pitchFamily="66" charset="0"/>
              </a:rPr>
              <a:t>Dispositivos de Protección</a:t>
            </a:r>
            <a:endParaRPr lang="es-ES" altLang="es-MX" sz="4800">
              <a:solidFill>
                <a:srgbClr val="FF0000"/>
              </a:solidFill>
              <a:latin typeface="Matura MT Script Capitals" panose="03020802060602070202" pitchFamily="66" charset="0"/>
            </a:endParaRPr>
          </a:p>
        </p:txBody>
      </p:sp>
      <p:pic>
        <p:nvPicPr>
          <p:cNvPr id="21508" name="Picture 4" descr="flyline4">
            <a:extLst>
              <a:ext uri="{FF2B5EF4-FFF2-40B4-BE49-F238E27FC236}">
                <a16:creationId xmlns:a16="http://schemas.microsoft.com/office/drawing/2014/main" id="{B90090A9-4F0B-4CD0-9906-3F3E3FA37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75" y="107949"/>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5" descr="Dispositivo múltiple">
            <a:extLst>
              <a:ext uri="{FF2B5EF4-FFF2-40B4-BE49-F238E27FC236}">
                <a16:creationId xmlns:a16="http://schemas.microsoft.com/office/drawing/2014/main" id="{1E76761D-FF3A-41C3-A913-6658BE5FA2F6}"/>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95288" y="1628775"/>
            <a:ext cx="1871662"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6">
            <a:extLst>
              <a:ext uri="{FF2B5EF4-FFF2-40B4-BE49-F238E27FC236}">
                <a16:creationId xmlns:a16="http://schemas.microsoft.com/office/drawing/2014/main" id="{FC0BCD83-BA15-4B1C-8B6D-A0D0560EF1E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5125" y="2786063"/>
            <a:ext cx="167640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Rectangle 7">
            <a:extLst>
              <a:ext uri="{FF2B5EF4-FFF2-40B4-BE49-F238E27FC236}">
                <a16:creationId xmlns:a16="http://schemas.microsoft.com/office/drawing/2014/main" id="{763CEE13-251D-4329-ADDE-F76D1EADA788}"/>
              </a:ext>
            </a:extLst>
          </p:cNvPr>
          <p:cNvSpPr>
            <a:spLocks noChangeArrowheads="1"/>
          </p:cNvSpPr>
          <p:nvPr/>
        </p:nvSpPr>
        <p:spPr bwMode="auto">
          <a:xfrm>
            <a:off x="2484438" y="1606550"/>
            <a:ext cx="5969000" cy="1314450"/>
          </a:xfrm>
          <a:prstGeom prst="rect">
            <a:avLst/>
          </a:prstGeom>
          <a:noFill/>
          <a:ln w="9525">
            <a:noFill/>
            <a:miter lim="800000"/>
            <a:headEnd/>
            <a:tailEnd/>
          </a:ln>
        </p:spPr>
        <p:txBody>
          <a:bodyPr anchor="ctr">
            <a:spAutoFit/>
          </a:bodyPr>
          <a:lstStyle/>
          <a:p>
            <a:pPr algn="just" eaLnBrk="0" hangingPunct="0">
              <a:defRPr/>
            </a:pPr>
            <a:r>
              <a:rPr lang="es-ES" sz="1600" b="1" dirty="0">
                <a:effectLst>
                  <a:outerShdw blurRad="38100" dist="38100" dir="2700000" algn="tl">
                    <a:srgbClr val="000000">
                      <a:alpha val="43137"/>
                    </a:srgbClr>
                  </a:outerShdw>
                </a:effectLst>
                <a:latin typeface="Comic Sans MS" pitchFamily="66" charset="0"/>
                <a:ea typeface="Times New Roman" pitchFamily="18" charset="0"/>
                <a:cs typeface="Courier New" pitchFamily="49" charset="0"/>
              </a:rPr>
              <a:t>    Regleta.- </a:t>
            </a:r>
            <a:r>
              <a:rPr lang="es-ES" sz="1600" dirty="0">
                <a:effectLst>
                  <a:outerShdw blurRad="38100" dist="38100" dir="2700000" algn="tl">
                    <a:srgbClr val="000000">
                      <a:alpha val="43137"/>
                    </a:srgbClr>
                  </a:outerShdw>
                </a:effectLst>
                <a:latin typeface="Comic Sans MS" pitchFamily="66" charset="0"/>
                <a:ea typeface="Times New Roman" pitchFamily="18" charset="0"/>
                <a:cs typeface="Courier New" pitchFamily="49" charset="0"/>
              </a:rPr>
              <a:t>es un dispositivo eléctrico utilizado para enchufar múltiples dispositivos eléctricos estándar de corriente alterna en un mismo enchufe. Incluye un interruptor, y un fusible que corta el suministro en caso de un aumento de energía.</a:t>
            </a:r>
          </a:p>
        </p:txBody>
      </p:sp>
      <p:sp>
        <p:nvSpPr>
          <p:cNvPr id="21512" name="Rectangle 8">
            <a:extLst>
              <a:ext uri="{FF2B5EF4-FFF2-40B4-BE49-F238E27FC236}">
                <a16:creationId xmlns:a16="http://schemas.microsoft.com/office/drawing/2014/main" id="{B8227EBF-C671-4292-B759-1B2D903B14EC}"/>
              </a:ext>
            </a:extLst>
          </p:cNvPr>
          <p:cNvSpPr>
            <a:spLocks noChangeArrowheads="1"/>
          </p:cNvSpPr>
          <p:nvPr/>
        </p:nvSpPr>
        <p:spPr bwMode="auto">
          <a:xfrm>
            <a:off x="725488" y="3000375"/>
            <a:ext cx="84185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r>
              <a:rPr lang="es-ES" altLang="es-MX"/>
            </a:br>
            <a:endParaRPr lang="es-ES" altLang="es-MX"/>
          </a:p>
        </p:txBody>
      </p:sp>
      <p:sp>
        <p:nvSpPr>
          <p:cNvPr id="21513" name="Rectangle 9">
            <a:extLst>
              <a:ext uri="{FF2B5EF4-FFF2-40B4-BE49-F238E27FC236}">
                <a16:creationId xmlns:a16="http://schemas.microsoft.com/office/drawing/2014/main" id="{A4322EB8-C432-4764-A29B-E648B85B602F}"/>
              </a:ext>
            </a:extLst>
          </p:cNvPr>
          <p:cNvSpPr>
            <a:spLocks noChangeArrowheads="1"/>
          </p:cNvSpPr>
          <p:nvPr/>
        </p:nvSpPr>
        <p:spPr bwMode="auto">
          <a:xfrm>
            <a:off x="684213" y="4233863"/>
            <a:ext cx="7991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r>
              <a:rPr lang="es-ES" altLang="es-MX"/>
            </a:br>
            <a:endParaRPr lang="es-ES" altLang="es-MX"/>
          </a:p>
        </p:txBody>
      </p:sp>
      <p:sp>
        <p:nvSpPr>
          <p:cNvPr id="21514" name="Text Box 10">
            <a:extLst>
              <a:ext uri="{FF2B5EF4-FFF2-40B4-BE49-F238E27FC236}">
                <a16:creationId xmlns:a16="http://schemas.microsoft.com/office/drawing/2014/main" id="{2AE1973A-EB2E-4CC9-9EC0-80313BF62A1F}"/>
              </a:ext>
            </a:extLst>
          </p:cNvPr>
          <p:cNvSpPr txBox="1">
            <a:spLocks noChangeArrowheads="1"/>
          </p:cNvSpPr>
          <p:nvPr/>
        </p:nvSpPr>
        <p:spPr bwMode="auto">
          <a:xfrm>
            <a:off x="241300" y="2997200"/>
            <a:ext cx="5759450" cy="1477963"/>
          </a:xfrm>
          <a:prstGeom prst="rect">
            <a:avLst/>
          </a:prstGeom>
          <a:noFill/>
          <a:ln w="9525">
            <a:noFill/>
            <a:miter lim="800000"/>
            <a:headEnd/>
            <a:tailEnd/>
          </a:ln>
        </p:spPr>
        <p:txBody>
          <a:bodyPr>
            <a:spAutoFit/>
          </a:bodyPr>
          <a:lstStyle/>
          <a:p>
            <a:pPr algn="just">
              <a:defRPr/>
            </a:pPr>
            <a:r>
              <a:rPr lang="es-ES" b="1" dirty="0">
                <a:effectLst>
                  <a:outerShdw blurRad="38100" dist="38100" dir="2700000" algn="tl">
                    <a:srgbClr val="000000">
                      <a:alpha val="43137"/>
                    </a:srgbClr>
                  </a:outerShdw>
                </a:effectLst>
                <a:latin typeface="Comic Sans MS" pitchFamily="66" charset="0"/>
              </a:rPr>
              <a:t>    Regulador de voltaje.-</a:t>
            </a:r>
            <a:r>
              <a:rPr lang="es-ES" dirty="0">
                <a:effectLst>
                  <a:outerShdw blurRad="38100" dist="38100" dir="2700000" algn="tl">
                    <a:srgbClr val="000000">
                      <a:alpha val="43137"/>
                    </a:srgbClr>
                  </a:outerShdw>
                </a:effectLst>
                <a:latin typeface="Comic Sans MS" pitchFamily="66" charset="0"/>
              </a:rPr>
              <a:t> Protege el PC de bajas de tensión y sobretensiones. Además los reguladores de buena calidad incluyen supresor de picos y filtros que eliminan la interferencia electromagnética.</a:t>
            </a:r>
          </a:p>
        </p:txBody>
      </p:sp>
      <p:sp>
        <p:nvSpPr>
          <p:cNvPr id="21515" name="Text Box 11">
            <a:extLst>
              <a:ext uri="{FF2B5EF4-FFF2-40B4-BE49-F238E27FC236}">
                <a16:creationId xmlns:a16="http://schemas.microsoft.com/office/drawing/2014/main" id="{D8FADF0F-7382-4EF0-BE02-ACA30C367E1F}"/>
              </a:ext>
            </a:extLst>
          </p:cNvPr>
          <p:cNvSpPr txBox="1">
            <a:spLocks noChangeArrowheads="1"/>
          </p:cNvSpPr>
          <p:nvPr/>
        </p:nvSpPr>
        <p:spPr bwMode="auto">
          <a:xfrm>
            <a:off x="2519363" y="4292600"/>
            <a:ext cx="6084887" cy="1739900"/>
          </a:xfrm>
          <a:prstGeom prst="rect">
            <a:avLst/>
          </a:prstGeom>
          <a:noFill/>
          <a:ln w="9525">
            <a:noFill/>
            <a:miter lim="800000"/>
            <a:headEnd/>
            <a:tailEnd/>
          </a:ln>
        </p:spPr>
        <p:txBody>
          <a:bodyPr>
            <a:spAutoFit/>
          </a:bodyPr>
          <a:lstStyle/>
          <a:p>
            <a:pPr algn="just">
              <a:defRPr/>
            </a:pPr>
            <a:r>
              <a:rPr lang="es-ES" b="1">
                <a:effectLst>
                  <a:outerShdw blurRad="38100" dist="38100" dir="2700000" algn="tl">
                    <a:srgbClr val="000000">
                      <a:alpha val="43137"/>
                    </a:srgbClr>
                  </a:outerShdw>
                </a:effectLst>
                <a:latin typeface="Comic Sans MS" pitchFamily="66" charset="0"/>
              </a:rPr>
              <a:t>    UPS</a:t>
            </a:r>
            <a:r>
              <a:rPr lang="es-ES">
                <a:effectLst>
                  <a:outerShdw blurRad="38100" dist="38100" dir="2700000" algn="tl">
                    <a:srgbClr val="000000">
                      <a:alpha val="43137"/>
                    </a:srgbClr>
                  </a:outerShdw>
                </a:effectLst>
                <a:latin typeface="Comic Sans MS" pitchFamily="66" charset="0"/>
              </a:rPr>
              <a:t>.- Tienen baterías que en caso de un corte de energía, le permiten continuar trabajando con el PC durante algunos minutos (entre 5 y 15 minutos aproximadamente). Ese tiempo es suficiente para que almacene los archivos que estaban abiertos, cierre los programas y apague el PC correctamente.</a:t>
            </a:r>
          </a:p>
        </p:txBody>
      </p:sp>
      <p:pic>
        <p:nvPicPr>
          <p:cNvPr id="21516" name="Picture 12" descr="http://www.qhmpl.com/img/ups-120_big.jpg">
            <a:extLst>
              <a:ext uri="{FF2B5EF4-FFF2-40B4-BE49-F238E27FC236}">
                <a16:creationId xmlns:a16="http://schemas.microsoft.com/office/drawing/2014/main" id="{C1C427C8-8A83-4E7E-B917-66AC931FF8DB}"/>
              </a:ext>
            </a:extLst>
          </p:cNvPr>
          <p:cNvPicPr>
            <a:picLocks noChangeAspect="1" noChangeArrowheads="1"/>
          </p:cNvPicPr>
          <p:nvPr/>
        </p:nvPicPr>
        <p:blipFill>
          <a:blip r:embed="rId6" r:link="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1188" y="4508500"/>
            <a:ext cx="13335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13" descr="ledred">
            <a:extLst>
              <a:ext uri="{FF2B5EF4-FFF2-40B4-BE49-F238E27FC236}">
                <a16:creationId xmlns:a16="http://schemas.microsoft.com/office/drawing/2014/main" id="{9BE16E93-F226-4EB5-8076-E0AAB6C3B379}"/>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627313" y="1700213"/>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8" name="Picture 14" descr="ledred">
            <a:extLst>
              <a:ext uri="{FF2B5EF4-FFF2-40B4-BE49-F238E27FC236}">
                <a16:creationId xmlns:a16="http://schemas.microsoft.com/office/drawing/2014/main" id="{67CE6C45-F761-40FF-883C-0E4FD0EC26AB}"/>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28625" y="306863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9" name="Picture 15" descr="ledred">
            <a:extLst>
              <a:ext uri="{FF2B5EF4-FFF2-40B4-BE49-F238E27FC236}">
                <a16:creationId xmlns:a16="http://schemas.microsoft.com/office/drawing/2014/main" id="{85864E58-269A-48FE-A73F-32F588C541D0}"/>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555875" y="4365625"/>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0" name="Picture 16" descr="pcsalt">
            <a:hlinkClick r:id="rId9" action="ppaction://hlinksldjump"/>
            <a:extLst>
              <a:ext uri="{FF2B5EF4-FFF2-40B4-BE49-F238E27FC236}">
                <a16:creationId xmlns:a16="http://schemas.microsoft.com/office/drawing/2014/main" id="{29D1C160-5C92-493C-AC5A-A4FBC63223AE}"/>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1" name="Text Box 17">
            <a:extLst>
              <a:ext uri="{FF2B5EF4-FFF2-40B4-BE49-F238E27FC236}">
                <a16:creationId xmlns:a16="http://schemas.microsoft.com/office/drawing/2014/main" id="{38A0D2FA-5F71-41F6-A805-7D91ECE5C4BA}"/>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a:extLst>
              <a:ext uri="{FF2B5EF4-FFF2-40B4-BE49-F238E27FC236}">
                <a16:creationId xmlns:a16="http://schemas.microsoft.com/office/drawing/2014/main" id="{7C20F3AF-06F8-4CE4-AB3A-816A59F6690D}"/>
              </a:ext>
            </a:extLst>
          </p:cNvPr>
          <p:cNvSpPr>
            <a:spLocks noGrp="1" noChangeArrowheads="1"/>
          </p:cNvSpPr>
          <p:nvPr>
            <p:ph type="title"/>
          </p:nvPr>
        </p:nvSpPr>
        <p:spPr>
          <a:xfrm>
            <a:off x="457200" y="357188"/>
            <a:ext cx="8229600" cy="1143000"/>
          </a:xfrm>
        </p:spPr>
        <p:txBody>
          <a:bodyPr/>
          <a:lstStyle/>
          <a:p>
            <a:pPr eaLnBrk="1" hangingPunct="1"/>
            <a:r>
              <a:rPr lang="es-ES" altLang="es-MX" sz="6600">
                <a:solidFill>
                  <a:srgbClr val="FF0000"/>
                </a:solidFill>
                <a:latin typeface="Matura MT Script Capitals" panose="03020802060602070202" pitchFamily="66" charset="0"/>
              </a:rPr>
              <a:t>Case</a:t>
            </a:r>
          </a:p>
        </p:txBody>
      </p:sp>
      <p:pic>
        <p:nvPicPr>
          <p:cNvPr id="22532" name="Picture 4" descr="flyline4">
            <a:extLst>
              <a:ext uri="{FF2B5EF4-FFF2-40B4-BE49-F238E27FC236}">
                <a16:creationId xmlns:a16="http://schemas.microsoft.com/office/drawing/2014/main" id="{EB1B5FE5-4B59-40A4-90A9-0309B24A6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35732"/>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5">
            <a:extLst>
              <a:ext uri="{FF2B5EF4-FFF2-40B4-BE49-F238E27FC236}">
                <a16:creationId xmlns:a16="http://schemas.microsoft.com/office/drawing/2014/main" id="{A6C16ACF-F9E4-4489-813F-515FB64C1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72" t="5820" r="2953" b="647"/>
          <a:stretch>
            <a:fillRect/>
          </a:stretch>
        </p:blipFill>
        <p:spPr bwMode="auto">
          <a:xfrm>
            <a:off x="900113" y="1412875"/>
            <a:ext cx="4610100" cy="4133850"/>
          </a:xfrm>
          <a:prstGeom prst="rect">
            <a:avLst/>
          </a:prstGeom>
          <a:noFill/>
          <a:ln w="57150" cmpd="thinThick">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2534" name="Line 6">
            <a:extLst>
              <a:ext uri="{FF2B5EF4-FFF2-40B4-BE49-F238E27FC236}">
                <a16:creationId xmlns:a16="http://schemas.microsoft.com/office/drawing/2014/main" id="{E49FDF40-4213-4946-8152-B119F6774308}"/>
              </a:ext>
            </a:extLst>
          </p:cNvPr>
          <p:cNvSpPr>
            <a:spLocks noChangeShapeType="1"/>
          </p:cNvSpPr>
          <p:nvPr/>
        </p:nvSpPr>
        <p:spPr bwMode="auto">
          <a:xfrm>
            <a:off x="3492500" y="4581525"/>
            <a:ext cx="288925" cy="287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22535" name="Text Box 7">
            <a:extLst>
              <a:ext uri="{FF2B5EF4-FFF2-40B4-BE49-F238E27FC236}">
                <a16:creationId xmlns:a16="http://schemas.microsoft.com/office/drawing/2014/main" id="{90BC75F0-A9C9-4877-BA23-716FB0A49062}"/>
              </a:ext>
            </a:extLst>
          </p:cNvPr>
          <p:cNvSpPr txBox="1">
            <a:spLocks noChangeArrowheads="1"/>
          </p:cNvSpPr>
          <p:nvPr/>
        </p:nvSpPr>
        <p:spPr bwMode="auto">
          <a:xfrm>
            <a:off x="3635375" y="4581525"/>
            <a:ext cx="10080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s-ES" altLang="es-MX" sz="1600">
                <a:solidFill>
                  <a:srgbClr val="4D4D4D"/>
                </a:solidFill>
              </a:rPr>
              <a:t>Fuente de poder</a:t>
            </a:r>
          </a:p>
        </p:txBody>
      </p:sp>
      <p:sp>
        <p:nvSpPr>
          <p:cNvPr id="22536" name="Rectangle 8">
            <a:hlinkClick r:id="rId4" action="ppaction://hlinksldjump"/>
            <a:extLst>
              <a:ext uri="{FF2B5EF4-FFF2-40B4-BE49-F238E27FC236}">
                <a16:creationId xmlns:a16="http://schemas.microsoft.com/office/drawing/2014/main" id="{8CA99367-C8B3-45F9-BC63-9418268B1121}"/>
              </a:ext>
            </a:extLst>
          </p:cNvPr>
          <p:cNvSpPr>
            <a:spLocks noChangeArrowheads="1"/>
          </p:cNvSpPr>
          <p:nvPr/>
        </p:nvSpPr>
        <p:spPr bwMode="auto">
          <a:xfrm rot="1532069">
            <a:off x="2195513" y="2924175"/>
            <a:ext cx="1512887" cy="354013"/>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pic>
        <p:nvPicPr>
          <p:cNvPr id="22537" name="Picture 9" descr="G153-1086-KD-rear">
            <a:hlinkClick r:id="rId5" action="ppaction://hlinksldjump"/>
            <a:extLst>
              <a:ext uri="{FF2B5EF4-FFF2-40B4-BE49-F238E27FC236}">
                <a16:creationId xmlns:a16="http://schemas.microsoft.com/office/drawing/2014/main" id="{F67C4C3C-D862-4A6F-8038-32B769C55F3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27988" y="4941888"/>
            <a:ext cx="719137"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Picture 10" descr="G153-1036-KD-front">
            <a:hlinkClick r:id="rId7" action="ppaction://hlinksldjump"/>
            <a:extLst>
              <a:ext uri="{FF2B5EF4-FFF2-40B4-BE49-F238E27FC236}">
                <a16:creationId xmlns:a16="http://schemas.microsoft.com/office/drawing/2014/main" id="{94285C75-3D98-404D-9983-107DA5976177}"/>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7763" y="4941888"/>
            <a:ext cx="712787"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9" name="Rectangle 11">
            <a:hlinkClick r:id="rId9" action="ppaction://hlinksldjump"/>
            <a:extLst>
              <a:ext uri="{FF2B5EF4-FFF2-40B4-BE49-F238E27FC236}">
                <a16:creationId xmlns:a16="http://schemas.microsoft.com/office/drawing/2014/main" id="{71F3ED9E-F6AC-4CB6-B06E-9E23487D8358}"/>
              </a:ext>
            </a:extLst>
          </p:cNvPr>
          <p:cNvSpPr>
            <a:spLocks noChangeArrowheads="1"/>
          </p:cNvSpPr>
          <p:nvPr/>
        </p:nvSpPr>
        <p:spPr bwMode="auto">
          <a:xfrm rot="2101975">
            <a:off x="1619250" y="3573463"/>
            <a:ext cx="1223963" cy="144462"/>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22540" name="Rectangle 12">
            <a:hlinkClick r:id="rId9" action="ppaction://hlinksldjump"/>
            <a:extLst>
              <a:ext uri="{FF2B5EF4-FFF2-40B4-BE49-F238E27FC236}">
                <a16:creationId xmlns:a16="http://schemas.microsoft.com/office/drawing/2014/main" id="{54652454-F155-443B-AE33-525273BF9CB9}"/>
              </a:ext>
            </a:extLst>
          </p:cNvPr>
          <p:cNvSpPr>
            <a:spLocks noChangeArrowheads="1"/>
          </p:cNvSpPr>
          <p:nvPr/>
        </p:nvSpPr>
        <p:spPr bwMode="auto">
          <a:xfrm rot="-1099616">
            <a:off x="2555875" y="3695700"/>
            <a:ext cx="647700" cy="2159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22541" name="Text Box 13">
            <a:extLst>
              <a:ext uri="{FF2B5EF4-FFF2-40B4-BE49-F238E27FC236}">
                <a16:creationId xmlns:a16="http://schemas.microsoft.com/office/drawing/2014/main" id="{4B7DFF46-10CB-44B1-8516-0E6F5475D968}"/>
              </a:ext>
            </a:extLst>
          </p:cNvPr>
          <p:cNvSpPr txBox="1">
            <a:spLocks noChangeArrowheads="1"/>
          </p:cNvSpPr>
          <p:nvPr/>
        </p:nvSpPr>
        <p:spPr bwMode="auto">
          <a:xfrm>
            <a:off x="5940425" y="5661025"/>
            <a:ext cx="1512888" cy="646113"/>
          </a:xfrm>
          <a:prstGeom prst="rect">
            <a:avLst/>
          </a:prstGeom>
          <a:noFill/>
          <a:ln w="9525">
            <a:noFill/>
            <a:miter lim="800000"/>
            <a:headEnd/>
            <a:tailEnd/>
          </a:ln>
        </p:spPr>
        <p:txBody>
          <a:bodyPr>
            <a:spAutoFit/>
          </a:bodyPr>
          <a:lstStyle/>
          <a:p>
            <a:pPr>
              <a:spcBef>
                <a:spcPct val="50000"/>
              </a:spcBef>
              <a:defRPr/>
            </a:pPr>
            <a:r>
              <a:rPr lang="es-ES">
                <a:effectLst>
                  <a:outerShdw blurRad="38100" dist="38100" dir="2700000" algn="tl">
                    <a:srgbClr val="000000">
                      <a:alpha val="43137"/>
                    </a:srgbClr>
                  </a:outerShdw>
                </a:effectLst>
                <a:latin typeface="Comic Sans MS" pitchFamily="66" charset="0"/>
              </a:rPr>
              <a:t>Parte frontal</a:t>
            </a:r>
          </a:p>
        </p:txBody>
      </p:sp>
      <p:sp>
        <p:nvSpPr>
          <p:cNvPr id="22542" name="Text Box 14">
            <a:extLst>
              <a:ext uri="{FF2B5EF4-FFF2-40B4-BE49-F238E27FC236}">
                <a16:creationId xmlns:a16="http://schemas.microsoft.com/office/drawing/2014/main" id="{A55C5EB6-E4FD-4299-A3F4-91C6E12818C0}"/>
              </a:ext>
            </a:extLst>
          </p:cNvPr>
          <p:cNvSpPr txBox="1">
            <a:spLocks noChangeArrowheads="1"/>
          </p:cNvSpPr>
          <p:nvPr/>
        </p:nvSpPr>
        <p:spPr bwMode="auto">
          <a:xfrm>
            <a:off x="7631113" y="5661025"/>
            <a:ext cx="1512887" cy="646113"/>
          </a:xfrm>
          <a:prstGeom prst="rect">
            <a:avLst/>
          </a:prstGeom>
          <a:noFill/>
          <a:ln w="9525">
            <a:noFill/>
            <a:miter lim="800000"/>
            <a:headEnd/>
            <a:tailEnd/>
          </a:ln>
        </p:spPr>
        <p:txBody>
          <a:bodyPr>
            <a:spAutoFit/>
          </a:bodyPr>
          <a:lstStyle/>
          <a:p>
            <a:pPr>
              <a:spcBef>
                <a:spcPct val="50000"/>
              </a:spcBef>
              <a:defRPr/>
            </a:pPr>
            <a:r>
              <a:rPr lang="es-ES">
                <a:effectLst>
                  <a:outerShdw blurRad="38100" dist="38100" dir="2700000" algn="tl">
                    <a:srgbClr val="000000">
                      <a:alpha val="43137"/>
                    </a:srgbClr>
                  </a:outerShdw>
                </a:effectLst>
                <a:latin typeface="Comic Sans MS" pitchFamily="66" charset="0"/>
              </a:rPr>
              <a:t>Parte trasera</a:t>
            </a:r>
          </a:p>
        </p:txBody>
      </p:sp>
      <p:sp>
        <p:nvSpPr>
          <p:cNvPr id="22543" name="Oval 15">
            <a:hlinkClick r:id="rId10" action="ppaction://hlinksldjump"/>
            <a:extLst>
              <a:ext uri="{FF2B5EF4-FFF2-40B4-BE49-F238E27FC236}">
                <a16:creationId xmlns:a16="http://schemas.microsoft.com/office/drawing/2014/main" id="{A29C564D-7B13-40D7-86EB-FF2A4D0DD622}"/>
              </a:ext>
            </a:extLst>
          </p:cNvPr>
          <p:cNvSpPr>
            <a:spLocks noChangeArrowheads="1"/>
          </p:cNvSpPr>
          <p:nvPr/>
        </p:nvSpPr>
        <p:spPr bwMode="auto">
          <a:xfrm>
            <a:off x="1619250" y="2205038"/>
            <a:ext cx="576263" cy="503237"/>
          </a:xfrm>
          <a:prstGeom prst="ellipse">
            <a:avLst/>
          </a:prstGeom>
          <a:solidFill>
            <a:schemeClr val="accent1">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22544" name="Rectangle 16">
            <a:hlinkClick r:id="rId11" action="ppaction://hlinksldjump"/>
            <a:extLst>
              <a:ext uri="{FF2B5EF4-FFF2-40B4-BE49-F238E27FC236}">
                <a16:creationId xmlns:a16="http://schemas.microsoft.com/office/drawing/2014/main" id="{F61C3B5B-DA14-4499-8B74-E74148FFC8F8}"/>
              </a:ext>
            </a:extLst>
          </p:cNvPr>
          <p:cNvSpPr>
            <a:spLocks noChangeArrowheads="1"/>
          </p:cNvSpPr>
          <p:nvPr/>
        </p:nvSpPr>
        <p:spPr bwMode="auto">
          <a:xfrm rot="1593903">
            <a:off x="1763713" y="1773238"/>
            <a:ext cx="1152525" cy="693737"/>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22545" name="Freeform 17">
            <a:hlinkClick r:id="rId12" action="ppaction://hlinksldjump"/>
            <a:extLst>
              <a:ext uri="{FF2B5EF4-FFF2-40B4-BE49-F238E27FC236}">
                <a16:creationId xmlns:a16="http://schemas.microsoft.com/office/drawing/2014/main" id="{8BEA5267-5C94-41FE-B5EB-874103AF012A}"/>
              </a:ext>
            </a:extLst>
          </p:cNvPr>
          <p:cNvSpPr>
            <a:spLocks/>
          </p:cNvSpPr>
          <p:nvPr/>
        </p:nvSpPr>
        <p:spPr bwMode="auto">
          <a:xfrm>
            <a:off x="1763713" y="3357563"/>
            <a:ext cx="1439862" cy="1100137"/>
          </a:xfrm>
          <a:custGeom>
            <a:avLst/>
            <a:gdLst>
              <a:gd name="T0" fmla="*/ 998537 w 907"/>
              <a:gd name="T1" fmla="*/ 1100137 h 693"/>
              <a:gd name="T2" fmla="*/ 1131887 w 907"/>
              <a:gd name="T3" fmla="*/ 966787 h 693"/>
              <a:gd name="T4" fmla="*/ 1439862 w 907"/>
              <a:gd name="T5" fmla="*/ 792162 h 693"/>
              <a:gd name="T6" fmla="*/ 1295400 w 907"/>
              <a:gd name="T7" fmla="*/ 719137 h 693"/>
              <a:gd name="T8" fmla="*/ 1223962 w 907"/>
              <a:gd name="T9" fmla="*/ 503237 h 693"/>
              <a:gd name="T10" fmla="*/ 431800 w 907"/>
              <a:gd name="T11" fmla="*/ 0 h 693"/>
              <a:gd name="T12" fmla="*/ 647700 w 907"/>
              <a:gd name="T13" fmla="*/ 142875 h 693"/>
              <a:gd name="T14" fmla="*/ 0 w 907"/>
              <a:gd name="T15" fmla="*/ 431800 h 693"/>
              <a:gd name="T16" fmla="*/ 998537 w 907"/>
              <a:gd name="T17" fmla="*/ 1100137 h 6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7"/>
              <a:gd name="T28" fmla="*/ 0 h 693"/>
              <a:gd name="T29" fmla="*/ 907 w 907"/>
              <a:gd name="T30" fmla="*/ 693 h 6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7" h="693">
                <a:moveTo>
                  <a:pt x="629" y="693"/>
                </a:moveTo>
                <a:cubicBezTo>
                  <a:pt x="723" y="639"/>
                  <a:pt x="713" y="677"/>
                  <a:pt x="713" y="609"/>
                </a:cubicBezTo>
                <a:lnTo>
                  <a:pt x="907" y="499"/>
                </a:lnTo>
                <a:lnTo>
                  <a:pt x="816" y="453"/>
                </a:lnTo>
                <a:lnTo>
                  <a:pt x="771" y="317"/>
                </a:lnTo>
                <a:lnTo>
                  <a:pt x="272" y="0"/>
                </a:lnTo>
                <a:lnTo>
                  <a:pt x="408" y="90"/>
                </a:lnTo>
                <a:lnTo>
                  <a:pt x="0" y="272"/>
                </a:lnTo>
                <a:lnTo>
                  <a:pt x="629" y="693"/>
                </a:lnTo>
                <a:close/>
              </a:path>
            </a:pathLst>
          </a:custGeom>
          <a:solidFill>
            <a:schemeClr val="accent1">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22546" name="Freeform 18">
            <a:hlinkClick r:id="rId13" action="ppaction://hlinksldjump"/>
            <a:extLst>
              <a:ext uri="{FF2B5EF4-FFF2-40B4-BE49-F238E27FC236}">
                <a16:creationId xmlns:a16="http://schemas.microsoft.com/office/drawing/2014/main" id="{5EBFD48E-B67E-4976-B24D-C2FA38AA6738}"/>
              </a:ext>
            </a:extLst>
          </p:cNvPr>
          <p:cNvSpPr>
            <a:spLocks/>
          </p:cNvSpPr>
          <p:nvPr/>
        </p:nvSpPr>
        <p:spPr bwMode="auto">
          <a:xfrm>
            <a:off x="3059113" y="3573463"/>
            <a:ext cx="576262" cy="863600"/>
          </a:xfrm>
          <a:custGeom>
            <a:avLst/>
            <a:gdLst>
              <a:gd name="T0" fmla="*/ 576262 w 363"/>
              <a:gd name="T1" fmla="*/ 863600 h 544"/>
              <a:gd name="T2" fmla="*/ 576262 w 363"/>
              <a:gd name="T3" fmla="*/ 576262 h 544"/>
              <a:gd name="T4" fmla="*/ 576262 w 363"/>
              <a:gd name="T5" fmla="*/ 0 h 544"/>
              <a:gd name="T6" fmla="*/ 0 w 363"/>
              <a:gd name="T7" fmla="*/ 215900 h 544"/>
              <a:gd name="T8" fmla="*/ 0 w 363"/>
              <a:gd name="T9" fmla="*/ 576262 h 544"/>
              <a:gd name="T10" fmla="*/ 576262 w 363"/>
              <a:gd name="T11" fmla="*/ 863600 h 544"/>
              <a:gd name="T12" fmla="*/ 0 60000 65536"/>
              <a:gd name="T13" fmla="*/ 0 60000 65536"/>
              <a:gd name="T14" fmla="*/ 0 60000 65536"/>
              <a:gd name="T15" fmla="*/ 0 60000 65536"/>
              <a:gd name="T16" fmla="*/ 0 60000 65536"/>
              <a:gd name="T17" fmla="*/ 0 60000 65536"/>
              <a:gd name="T18" fmla="*/ 0 w 363"/>
              <a:gd name="T19" fmla="*/ 0 h 544"/>
              <a:gd name="T20" fmla="*/ 363 w 363"/>
              <a:gd name="T21" fmla="*/ 544 h 544"/>
            </a:gdLst>
            <a:ahLst/>
            <a:cxnLst>
              <a:cxn ang="T12">
                <a:pos x="T0" y="T1"/>
              </a:cxn>
              <a:cxn ang="T13">
                <a:pos x="T2" y="T3"/>
              </a:cxn>
              <a:cxn ang="T14">
                <a:pos x="T4" y="T5"/>
              </a:cxn>
              <a:cxn ang="T15">
                <a:pos x="T6" y="T7"/>
              </a:cxn>
              <a:cxn ang="T16">
                <a:pos x="T8" y="T9"/>
              </a:cxn>
              <a:cxn ang="T17">
                <a:pos x="T10" y="T11"/>
              </a:cxn>
            </a:cxnLst>
            <a:rect l="T18" t="T19" r="T20" b="T21"/>
            <a:pathLst>
              <a:path w="363" h="544">
                <a:moveTo>
                  <a:pt x="363" y="544"/>
                </a:moveTo>
                <a:lnTo>
                  <a:pt x="363" y="363"/>
                </a:lnTo>
                <a:lnTo>
                  <a:pt x="363" y="0"/>
                </a:lnTo>
                <a:lnTo>
                  <a:pt x="0" y="136"/>
                </a:lnTo>
                <a:lnTo>
                  <a:pt x="0" y="363"/>
                </a:lnTo>
                <a:lnTo>
                  <a:pt x="363" y="544"/>
                </a:lnTo>
                <a:close/>
              </a:path>
            </a:pathLst>
          </a:custGeom>
          <a:solidFill>
            <a:schemeClr val="accent1">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22547" name="Freeform 19">
            <a:hlinkClick r:id="rId14" action="ppaction://hlinksldjump"/>
            <a:extLst>
              <a:ext uri="{FF2B5EF4-FFF2-40B4-BE49-F238E27FC236}">
                <a16:creationId xmlns:a16="http://schemas.microsoft.com/office/drawing/2014/main" id="{99B08E67-1D16-411E-9426-9EBBE1B30414}"/>
              </a:ext>
            </a:extLst>
          </p:cNvPr>
          <p:cNvSpPr>
            <a:spLocks/>
          </p:cNvSpPr>
          <p:nvPr/>
        </p:nvSpPr>
        <p:spPr bwMode="auto">
          <a:xfrm>
            <a:off x="3203575" y="4365625"/>
            <a:ext cx="431800" cy="431800"/>
          </a:xfrm>
          <a:custGeom>
            <a:avLst/>
            <a:gdLst>
              <a:gd name="T0" fmla="*/ 288925 w 272"/>
              <a:gd name="T1" fmla="*/ 431800 h 272"/>
              <a:gd name="T2" fmla="*/ 0 w 272"/>
              <a:gd name="T3" fmla="*/ 287337 h 272"/>
              <a:gd name="T4" fmla="*/ 73025 w 272"/>
              <a:gd name="T5" fmla="*/ 0 h 272"/>
              <a:gd name="T6" fmla="*/ 431800 w 272"/>
              <a:gd name="T7" fmla="*/ 142875 h 272"/>
              <a:gd name="T8" fmla="*/ 288925 w 272"/>
              <a:gd name="T9" fmla="*/ 431800 h 272"/>
              <a:gd name="T10" fmla="*/ 0 60000 65536"/>
              <a:gd name="T11" fmla="*/ 0 60000 65536"/>
              <a:gd name="T12" fmla="*/ 0 60000 65536"/>
              <a:gd name="T13" fmla="*/ 0 60000 65536"/>
              <a:gd name="T14" fmla="*/ 0 60000 65536"/>
              <a:gd name="T15" fmla="*/ 0 w 272"/>
              <a:gd name="T16" fmla="*/ 0 h 272"/>
              <a:gd name="T17" fmla="*/ 272 w 272"/>
              <a:gd name="T18" fmla="*/ 272 h 272"/>
            </a:gdLst>
            <a:ahLst/>
            <a:cxnLst>
              <a:cxn ang="T10">
                <a:pos x="T0" y="T1"/>
              </a:cxn>
              <a:cxn ang="T11">
                <a:pos x="T2" y="T3"/>
              </a:cxn>
              <a:cxn ang="T12">
                <a:pos x="T4" y="T5"/>
              </a:cxn>
              <a:cxn ang="T13">
                <a:pos x="T6" y="T7"/>
              </a:cxn>
              <a:cxn ang="T14">
                <a:pos x="T8" y="T9"/>
              </a:cxn>
            </a:cxnLst>
            <a:rect l="T15" t="T16" r="T17" b="T18"/>
            <a:pathLst>
              <a:path w="272" h="272">
                <a:moveTo>
                  <a:pt x="182" y="272"/>
                </a:moveTo>
                <a:lnTo>
                  <a:pt x="0" y="181"/>
                </a:lnTo>
                <a:lnTo>
                  <a:pt x="46" y="0"/>
                </a:lnTo>
                <a:lnTo>
                  <a:pt x="272" y="90"/>
                </a:lnTo>
                <a:lnTo>
                  <a:pt x="182" y="272"/>
                </a:lnTo>
                <a:close/>
              </a:path>
            </a:pathLst>
          </a:custGeom>
          <a:solidFill>
            <a:schemeClr val="accent1">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22548" name="Freeform 20">
            <a:hlinkClick r:id="rId15" action="ppaction://hlinksldjump"/>
            <a:extLst>
              <a:ext uri="{FF2B5EF4-FFF2-40B4-BE49-F238E27FC236}">
                <a16:creationId xmlns:a16="http://schemas.microsoft.com/office/drawing/2014/main" id="{7538CF4C-89DC-45BA-A18B-133504BE7D9E}"/>
              </a:ext>
            </a:extLst>
          </p:cNvPr>
          <p:cNvSpPr>
            <a:spLocks/>
          </p:cNvSpPr>
          <p:nvPr/>
        </p:nvSpPr>
        <p:spPr bwMode="auto">
          <a:xfrm>
            <a:off x="2771775" y="2205038"/>
            <a:ext cx="1152525" cy="1079500"/>
          </a:xfrm>
          <a:custGeom>
            <a:avLst/>
            <a:gdLst>
              <a:gd name="T0" fmla="*/ 936625 w 726"/>
              <a:gd name="T1" fmla="*/ 1079500 h 680"/>
              <a:gd name="T2" fmla="*/ 0 w 726"/>
              <a:gd name="T3" fmla="*/ 576262 h 680"/>
              <a:gd name="T4" fmla="*/ 0 w 726"/>
              <a:gd name="T5" fmla="*/ 287337 h 680"/>
              <a:gd name="T6" fmla="*/ 792162 w 726"/>
              <a:gd name="T7" fmla="*/ 0 h 680"/>
              <a:gd name="T8" fmla="*/ 1152525 w 726"/>
              <a:gd name="T9" fmla="*/ 287337 h 680"/>
              <a:gd name="T10" fmla="*/ 1008063 w 726"/>
              <a:gd name="T11" fmla="*/ 503238 h 680"/>
              <a:gd name="T12" fmla="*/ 863600 w 726"/>
              <a:gd name="T13" fmla="*/ 719137 h 680"/>
              <a:gd name="T14" fmla="*/ 936625 w 726"/>
              <a:gd name="T15" fmla="*/ 1079500 h 680"/>
              <a:gd name="T16" fmla="*/ 0 60000 65536"/>
              <a:gd name="T17" fmla="*/ 0 60000 65536"/>
              <a:gd name="T18" fmla="*/ 0 60000 65536"/>
              <a:gd name="T19" fmla="*/ 0 60000 65536"/>
              <a:gd name="T20" fmla="*/ 0 60000 65536"/>
              <a:gd name="T21" fmla="*/ 0 60000 65536"/>
              <a:gd name="T22" fmla="*/ 0 60000 65536"/>
              <a:gd name="T23" fmla="*/ 0 60000 65536"/>
              <a:gd name="T24" fmla="*/ 0 w 726"/>
              <a:gd name="T25" fmla="*/ 0 h 680"/>
              <a:gd name="T26" fmla="*/ 726 w 726"/>
              <a:gd name="T27" fmla="*/ 680 h 6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6" h="680">
                <a:moveTo>
                  <a:pt x="590" y="680"/>
                </a:moveTo>
                <a:lnTo>
                  <a:pt x="0" y="363"/>
                </a:lnTo>
                <a:lnTo>
                  <a:pt x="0" y="181"/>
                </a:lnTo>
                <a:lnTo>
                  <a:pt x="499" y="0"/>
                </a:lnTo>
                <a:lnTo>
                  <a:pt x="726" y="181"/>
                </a:lnTo>
                <a:lnTo>
                  <a:pt x="635" y="317"/>
                </a:lnTo>
                <a:lnTo>
                  <a:pt x="544" y="453"/>
                </a:lnTo>
                <a:lnTo>
                  <a:pt x="590" y="680"/>
                </a:lnTo>
                <a:close/>
              </a:path>
            </a:pathLst>
          </a:custGeom>
          <a:solidFill>
            <a:schemeClr val="accent1">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22549" name="Freeform 21">
            <a:hlinkClick r:id="rId9" action="ppaction://hlinksldjump"/>
            <a:extLst>
              <a:ext uri="{FF2B5EF4-FFF2-40B4-BE49-F238E27FC236}">
                <a16:creationId xmlns:a16="http://schemas.microsoft.com/office/drawing/2014/main" id="{DE22309C-B5FF-42B7-9490-8CAF092B10A8}"/>
              </a:ext>
            </a:extLst>
          </p:cNvPr>
          <p:cNvSpPr>
            <a:spLocks/>
          </p:cNvSpPr>
          <p:nvPr/>
        </p:nvSpPr>
        <p:spPr bwMode="auto">
          <a:xfrm>
            <a:off x="1692275" y="3213100"/>
            <a:ext cx="1584325" cy="792163"/>
          </a:xfrm>
          <a:custGeom>
            <a:avLst/>
            <a:gdLst>
              <a:gd name="T0" fmla="*/ 0 w 998"/>
              <a:gd name="T1" fmla="*/ 215900 h 499"/>
              <a:gd name="T2" fmla="*/ 576263 w 998"/>
              <a:gd name="T3" fmla="*/ 0 h 499"/>
              <a:gd name="T4" fmla="*/ 1584325 w 998"/>
              <a:gd name="T5" fmla="*/ 503238 h 499"/>
              <a:gd name="T6" fmla="*/ 863600 w 998"/>
              <a:gd name="T7" fmla="*/ 792163 h 499"/>
              <a:gd name="T8" fmla="*/ 0 w 998"/>
              <a:gd name="T9" fmla="*/ 215900 h 499"/>
              <a:gd name="T10" fmla="*/ 0 60000 65536"/>
              <a:gd name="T11" fmla="*/ 0 60000 65536"/>
              <a:gd name="T12" fmla="*/ 0 60000 65536"/>
              <a:gd name="T13" fmla="*/ 0 60000 65536"/>
              <a:gd name="T14" fmla="*/ 0 60000 65536"/>
              <a:gd name="T15" fmla="*/ 0 w 998"/>
              <a:gd name="T16" fmla="*/ 0 h 499"/>
              <a:gd name="T17" fmla="*/ 998 w 998"/>
              <a:gd name="T18" fmla="*/ 499 h 499"/>
            </a:gdLst>
            <a:ahLst/>
            <a:cxnLst>
              <a:cxn ang="T10">
                <a:pos x="T0" y="T1"/>
              </a:cxn>
              <a:cxn ang="T11">
                <a:pos x="T2" y="T3"/>
              </a:cxn>
              <a:cxn ang="T12">
                <a:pos x="T4" y="T5"/>
              </a:cxn>
              <a:cxn ang="T13">
                <a:pos x="T6" y="T7"/>
              </a:cxn>
              <a:cxn ang="T14">
                <a:pos x="T8" y="T9"/>
              </a:cxn>
            </a:cxnLst>
            <a:rect l="T15" t="T16" r="T17" b="T18"/>
            <a:pathLst>
              <a:path w="998" h="499">
                <a:moveTo>
                  <a:pt x="0" y="136"/>
                </a:moveTo>
                <a:lnTo>
                  <a:pt x="363" y="0"/>
                </a:lnTo>
                <a:lnTo>
                  <a:pt x="998" y="317"/>
                </a:lnTo>
                <a:lnTo>
                  <a:pt x="544" y="499"/>
                </a:lnTo>
                <a:lnTo>
                  <a:pt x="0" y="136"/>
                </a:lnTo>
                <a:close/>
              </a:path>
            </a:pathLst>
          </a:custGeom>
          <a:solidFill>
            <a:schemeClr val="accent1">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22550" name="Freeform 22">
            <a:hlinkClick r:id="rId16" action="ppaction://hlinksldjump"/>
            <a:extLst>
              <a:ext uri="{FF2B5EF4-FFF2-40B4-BE49-F238E27FC236}">
                <a16:creationId xmlns:a16="http://schemas.microsoft.com/office/drawing/2014/main" id="{B0A974F0-A4BA-4541-81AE-E4E9DEECD188}"/>
              </a:ext>
            </a:extLst>
          </p:cNvPr>
          <p:cNvSpPr>
            <a:spLocks/>
          </p:cNvSpPr>
          <p:nvPr/>
        </p:nvSpPr>
        <p:spPr bwMode="auto">
          <a:xfrm>
            <a:off x="1692275" y="2997200"/>
            <a:ext cx="1511300" cy="792163"/>
          </a:xfrm>
          <a:custGeom>
            <a:avLst/>
            <a:gdLst>
              <a:gd name="T0" fmla="*/ 503238 w 952"/>
              <a:gd name="T1" fmla="*/ 0 h 499"/>
              <a:gd name="T2" fmla="*/ 0 w 952"/>
              <a:gd name="T3" fmla="*/ 215900 h 499"/>
              <a:gd name="T4" fmla="*/ 863600 w 952"/>
              <a:gd name="T5" fmla="*/ 792163 h 499"/>
              <a:gd name="T6" fmla="*/ 1511300 w 952"/>
              <a:gd name="T7" fmla="*/ 503238 h 499"/>
              <a:gd name="T8" fmla="*/ 503238 w 952"/>
              <a:gd name="T9" fmla="*/ 0 h 499"/>
              <a:gd name="T10" fmla="*/ 0 60000 65536"/>
              <a:gd name="T11" fmla="*/ 0 60000 65536"/>
              <a:gd name="T12" fmla="*/ 0 60000 65536"/>
              <a:gd name="T13" fmla="*/ 0 60000 65536"/>
              <a:gd name="T14" fmla="*/ 0 60000 65536"/>
              <a:gd name="T15" fmla="*/ 0 w 952"/>
              <a:gd name="T16" fmla="*/ 0 h 499"/>
              <a:gd name="T17" fmla="*/ 952 w 952"/>
              <a:gd name="T18" fmla="*/ 499 h 499"/>
            </a:gdLst>
            <a:ahLst/>
            <a:cxnLst>
              <a:cxn ang="T10">
                <a:pos x="T0" y="T1"/>
              </a:cxn>
              <a:cxn ang="T11">
                <a:pos x="T2" y="T3"/>
              </a:cxn>
              <a:cxn ang="T12">
                <a:pos x="T4" y="T5"/>
              </a:cxn>
              <a:cxn ang="T13">
                <a:pos x="T6" y="T7"/>
              </a:cxn>
              <a:cxn ang="T14">
                <a:pos x="T8" y="T9"/>
              </a:cxn>
            </a:cxnLst>
            <a:rect l="T15" t="T16" r="T17" b="T18"/>
            <a:pathLst>
              <a:path w="952" h="499">
                <a:moveTo>
                  <a:pt x="317" y="0"/>
                </a:moveTo>
                <a:lnTo>
                  <a:pt x="0" y="136"/>
                </a:lnTo>
                <a:lnTo>
                  <a:pt x="544" y="499"/>
                </a:lnTo>
                <a:lnTo>
                  <a:pt x="952" y="317"/>
                </a:lnTo>
                <a:lnTo>
                  <a:pt x="317" y="0"/>
                </a:lnTo>
                <a:close/>
              </a:path>
            </a:pathLst>
          </a:custGeom>
          <a:solidFill>
            <a:schemeClr val="accent1">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22551" name="Text Box 23">
            <a:extLst>
              <a:ext uri="{FF2B5EF4-FFF2-40B4-BE49-F238E27FC236}">
                <a16:creationId xmlns:a16="http://schemas.microsoft.com/office/drawing/2014/main" id="{8C60E434-55DF-43C8-A271-5AF98AC9E62B}"/>
              </a:ext>
            </a:extLst>
          </p:cNvPr>
          <p:cNvSpPr txBox="1">
            <a:spLocks noChangeArrowheads="1"/>
          </p:cNvSpPr>
          <p:nvPr/>
        </p:nvSpPr>
        <p:spPr bwMode="auto">
          <a:xfrm>
            <a:off x="6443663" y="1557338"/>
            <a:ext cx="1800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s-MX" altLang="es-MX"/>
          </a:p>
        </p:txBody>
      </p:sp>
      <p:sp>
        <p:nvSpPr>
          <p:cNvPr id="22552" name="Text Box 24">
            <a:extLst>
              <a:ext uri="{FF2B5EF4-FFF2-40B4-BE49-F238E27FC236}">
                <a16:creationId xmlns:a16="http://schemas.microsoft.com/office/drawing/2014/main" id="{A8FA46B9-592A-4F35-AE9C-4CACB1033A4C}"/>
              </a:ext>
            </a:extLst>
          </p:cNvPr>
          <p:cNvSpPr txBox="1">
            <a:spLocks noChangeArrowheads="1"/>
          </p:cNvSpPr>
          <p:nvPr/>
        </p:nvSpPr>
        <p:spPr bwMode="auto">
          <a:xfrm>
            <a:off x="5651500" y="1268413"/>
            <a:ext cx="3097213" cy="3662362"/>
          </a:xfrm>
          <a:prstGeom prst="rect">
            <a:avLst/>
          </a:prstGeom>
          <a:noFill/>
          <a:ln w="9525">
            <a:noFill/>
            <a:miter lim="800000"/>
            <a:headEnd/>
            <a:tailEnd/>
          </a:ln>
        </p:spPr>
        <p:txBody>
          <a:bodyPr>
            <a:spAutoFit/>
          </a:bodyPr>
          <a:lstStyle/>
          <a:p>
            <a:pPr algn="just">
              <a:spcBef>
                <a:spcPct val="50000"/>
              </a:spcBef>
              <a:defRPr/>
            </a:pPr>
            <a:r>
              <a:rPr lang="es-ES">
                <a:effectLst>
                  <a:outerShdw blurRad="38100" dist="38100" dir="2700000" algn="tl">
                    <a:srgbClr val="000000">
                      <a:alpha val="43137"/>
                    </a:srgbClr>
                  </a:outerShdw>
                </a:effectLst>
                <a:latin typeface="Comic Sans MS" pitchFamily="66" charset="0"/>
              </a:rPr>
              <a:t>     Este componente es necesario en todo computador, es el que tiene incorporado dentro la mayoría de los componentes necesarios para el funcionamiento de este y que nunca especificamos a la hora de comprar un equipo. Existen 3 tipos de case  de sobremesa mini/semi-torre o una torre. </a:t>
            </a:r>
          </a:p>
        </p:txBody>
      </p:sp>
      <p:pic>
        <p:nvPicPr>
          <p:cNvPr id="22553" name="Picture 25" descr="ledred">
            <a:extLst>
              <a:ext uri="{FF2B5EF4-FFF2-40B4-BE49-F238E27FC236}">
                <a16:creationId xmlns:a16="http://schemas.microsoft.com/office/drawing/2014/main" id="{1BAC66BF-24BC-49EF-8462-7448E029D871}"/>
              </a:ext>
            </a:extLst>
          </p:cNvPr>
          <p:cNvPicPr>
            <a:picLocks noChangeAspect="1" noChangeArrowheads="1" noCrop="1"/>
          </p:cNvPicPr>
          <p:nvPr/>
        </p:nvPicPr>
        <p:blipFill>
          <a:blip r:embed="rId17">
            <a:extLst>
              <a:ext uri="{28A0092B-C50C-407E-A947-70E740481C1C}">
                <a14:useLocalDpi xmlns:a14="http://schemas.microsoft.com/office/drawing/2010/main" val="0"/>
              </a:ext>
            </a:extLst>
          </a:blip>
          <a:srcRect/>
          <a:stretch>
            <a:fillRect/>
          </a:stretch>
        </p:blipFill>
        <p:spPr bwMode="auto">
          <a:xfrm>
            <a:off x="5795963" y="134143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4" name="Picture 26" descr="pcsalt">
            <a:hlinkClick r:id="rId18" action="ppaction://hlinksldjump"/>
            <a:extLst>
              <a:ext uri="{FF2B5EF4-FFF2-40B4-BE49-F238E27FC236}">
                <a16:creationId xmlns:a16="http://schemas.microsoft.com/office/drawing/2014/main" id="{BCDFBAE6-67CF-4EC7-9C81-809BA7A29768}"/>
              </a:ext>
            </a:extLst>
          </p:cNvPr>
          <p:cNvPicPr>
            <a:picLocks noChangeAspect="1" noChangeArrowheads="1" noCrop="1"/>
          </p:cNvPicPr>
          <p:nvPr/>
        </p:nvPicPr>
        <p:blipFill>
          <a:blip r:embed="rId19">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5" name="Picture 27" descr="fleches-43">
            <a:extLst>
              <a:ext uri="{FF2B5EF4-FFF2-40B4-BE49-F238E27FC236}">
                <a16:creationId xmlns:a16="http://schemas.microsoft.com/office/drawing/2014/main" id="{DEC25849-23B3-4823-A83C-4F8F4CD50FDB}"/>
              </a:ext>
            </a:extLst>
          </p:cNvPr>
          <p:cNvPicPr>
            <a:picLocks noChangeAspect="1" noChangeArrowheads="1" noCrop="1"/>
          </p:cNvPicPr>
          <p:nvPr/>
        </p:nvPicPr>
        <p:blipFill>
          <a:blip r:embed="rId20">
            <a:extLst>
              <a:ext uri="{28A0092B-C50C-407E-A947-70E740481C1C}">
                <a14:useLocalDpi xmlns:a14="http://schemas.microsoft.com/office/drawing/2010/main" val="0"/>
              </a:ext>
            </a:extLst>
          </a:blip>
          <a:srcRect/>
          <a:stretch>
            <a:fillRect/>
          </a:stretch>
        </p:blipFill>
        <p:spPr bwMode="auto">
          <a:xfrm flipH="1">
            <a:off x="5676900" y="5181600"/>
            <a:ext cx="5715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6" name="Picture 28" descr="fleches-43">
            <a:extLst>
              <a:ext uri="{FF2B5EF4-FFF2-40B4-BE49-F238E27FC236}">
                <a16:creationId xmlns:a16="http://schemas.microsoft.com/office/drawing/2014/main" id="{F31DF9EF-0782-4A18-8015-BE5FC9CB5E86}"/>
              </a:ext>
            </a:extLst>
          </p:cNvPr>
          <p:cNvPicPr>
            <a:picLocks noChangeAspect="1" noChangeArrowheads="1" noCrop="1"/>
          </p:cNvPicPr>
          <p:nvPr/>
        </p:nvPicPr>
        <p:blipFill>
          <a:blip r:embed="rId20">
            <a:extLst>
              <a:ext uri="{28A0092B-C50C-407E-A947-70E740481C1C}">
                <a14:useLocalDpi xmlns:a14="http://schemas.microsoft.com/office/drawing/2010/main" val="0"/>
              </a:ext>
            </a:extLst>
          </a:blip>
          <a:srcRect/>
          <a:stretch>
            <a:fillRect/>
          </a:stretch>
        </p:blipFill>
        <p:spPr bwMode="auto">
          <a:xfrm flipH="1">
            <a:off x="7391400" y="5181600"/>
            <a:ext cx="5715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7" name="Text Box 29">
            <a:extLst>
              <a:ext uri="{FF2B5EF4-FFF2-40B4-BE49-F238E27FC236}">
                <a16:creationId xmlns:a16="http://schemas.microsoft.com/office/drawing/2014/main" id="{1ABC2236-BA9F-439A-884F-30D11943C9E6}"/>
              </a:ext>
            </a:extLst>
          </p:cNvPr>
          <p:cNvSpPr txBox="1">
            <a:spLocks noChangeArrowheads="1"/>
          </p:cNvSpPr>
          <p:nvPr/>
        </p:nvSpPr>
        <p:spPr bwMode="auto">
          <a:xfrm>
            <a:off x="1066800" y="5607050"/>
            <a:ext cx="2895600" cy="641350"/>
          </a:xfrm>
          <a:prstGeom prst="rect">
            <a:avLst/>
          </a:prstGeom>
          <a:noFill/>
          <a:ln w="9525">
            <a:noFill/>
            <a:miter lim="800000"/>
            <a:headEnd/>
            <a:tailEnd/>
          </a:ln>
        </p:spPr>
        <p:txBody>
          <a:bodyPr>
            <a:spAutoFit/>
          </a:bodyPr>
          <a:lstStyle/>
          <a:p>
            <a:pPr algn="ctr">
              <a:spcBef>
                <a:spcPct val="50000"/>
              </a:spcBef>
              <a:defRPr/>
            </a:pPr>
            <a:r>
              <a:rPr lang="es-ES" b="1" dirty="0">
                <a:solidFill>
                  <a:srgbClr val="FF3300"/>
                </a:solidFill>
                <a:effectLst>
                  <a:outerShdw blurRad="38100" dist="38100" dir="2700000" algn="tl">
                    <a:srgbClr val="000000">
                      <a:alpha val="43137"/>
                    </a:srgbClr>
                  </a:outerShdw>
                </a:effectLst>
                <a:latin typeface="Comic Sans MS" pitchFamily="66" charset="0"/>
              </a:rPr>
              <a:t>Has clic en las partes internas del Case</a:t>
            </a:r>
          </a:p>
        </p:txBody>
      </p:sp>
      <p:sp>
        <p:nvSpPr>
          <p:cNvPr id="22558" name="Text Box 30">
            <a:extLst>
              <a:ext uri="{FF2B5EF4-FFF2-40B4-BE49-F238E27FC236}">
                <a16:creationId xmlns:a16="http://schemas.microsoft.com/office/drawing/2014/main" id="{8EA56193-70A5-41E7-BFFD-5730CB00D052}"/>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a:extLst>
              <a:ext uri="{FF2B5EF4-FFF2-40B4-BE49-F238E27FC236}">
                <a16:creationId xmlns:a16="http://schemas.microsoft.com/office/drawing/2014/main" id="{24879EC3-8BEF-4F0A-BC61-CD984E03F39B}"/>
              </a:ext>
            </a:extLst>
          </p:cNvPr>
          <p:cNvSpPr>
            <a:spLocks noGrp="1" noChangeArrowheads="1"/>
          </p:cNvSpPr>
          <p:nvPr>
            <p:ph type="title"/>
          </p:nvPr>
        </p:nvSpPr>
        <p:spPr>
          <a:xfrm>
            <a:off x="457200" y="428625"/>
            <a:ext cx="8229600" cy="1143000"/>
          </a:xfrm>
        </p:spPr>
        <p:txBody>
          <a:bodyPr/>
          <a:lstStyle/>
          <a:p>
            <a:pPr eaLnBrk="1" hangingPunct="1"/>
            <a:r>
              <a:rPr lang="es-ES" altLang="es-MX" sz="6000">
                <a:solidFill>
                  <a:srgbClr val="FF0000"/>
                </a:solidFill>
                <a:latin typeface="Matura MT Script Capitals" panose="03020802060602070202" pitchFamily="66" charset="0"/>
              </a:rPr>
              <a:t>Disquetera</a:t>
            </a:r>
          </a:p>
        </p:txBody>
      </p:sp>
      <p:pic>
        <p:nvPicPr>
          <p:cNvPr id="23556" name="Picture 4" descr="floppy">
            <a:extLst>
              <a:ext uri="{FF2B5EF4-FFF2-40B4-BE49-F238E27FC236}">
                <a16:creationId xmlns:a16="http://schemas.microsoft.com/office/drawing/2014/main" id="{776C0A5A-A93B-4254-9E1A-2715B8414DC3}"/>
              </a:ext>
            </a:extLst>
          </p:cNvPr>
          <p:cNvPicPr>
            <a:picLocks noChangeAspect="1" noChangeArrowheads="1"/>
          </p:cNvPicPr>
          <p:nvPr/>
        </p:nvPicPr>
        <p:blipFill>
          <a:blip r:embed="rId2">
            <a:clrChange>
              <a:clrFrom>
                <a:srgbClr val="ECEFEB"/>
              </a:clrFrom>
              <a:clrTo>
                <a:srgbClr val="ECEFEB">
                  <a:alpha val="0"/>
                </a:srgbClr>
              </a:clrTo>
            </a:clrChange>
            <a:extLst>
              <a:ext uri="{28A0092B-C50C-407E-A947-70E740481C1C}">
                <a14:useLocalDpi xmlns:a14="http://schemas.microsoft.com/office/drawing/2010/main" val="0"/>
              </a:ext>
            </a:extLst>
          </a:blip>
          <a:srcRect/>
          <a:stretch>
            <a:fillRect/>
          </a:stretch>
        </p:blipFill>
        <p:spPr bwMode="auto">
          <a:xfrm>
            <a:off x="611188" y="1341438"/>
            <a:ext cx="3024187" cy="215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5" descr="floppy disk and drive">
            <a:extLst>
              <a:ext uri="{FF2B5EF4-FFF2-40B4-BE49-F238E27FC236}">
                <a16:creationId xmlns:a16="http://schemas.microsoft.com/office/drawing/2014/main" id="{4C3CEB3C-05CD-45D7-83E3-99698EDAEC0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313" y="3860800"/>
            <a:ext cx="28575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6" descr="flyline4">
            <a:extLst>
              <a:ext uri="{FF2B5EF4-FFF2-40B4-BE49-F238E27FC236}">
                <a16:creationId xmlns:a16="http://schemas.microsoft.com/office/drawing/2014/main" id="{0CB557C2-4711-4E7D-BD59-7C4FB37F48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35731"/>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Text Box 7">
            <a:extLst>
              <a:ext uri="{FF2B5EF4-FFF2-40B4-BE49-F238E27FC236}">
                <a16:creationId xmlns:a16="http://schemas.microsoft.com/office/drawing/2014/main" id="{E67ECD3E-2C33-4C3F-BF0E-78A18415FF0F}"/>
              </a:ext>
            </a:extLst>
          </p:cNvPr>
          <p:cNvSpPr txBox="1">
            <a:spLocks noChangeArrowheads="1"/>
          </p:cNvSpPr>
          <p:nvPr/>
        </p:nvSpPr>
        <p:spPr bwMode="auto">
          <a:xfrm>
            <a:off x="4356100" y="2636838"/>
            <a:ext cx="4175125" cy="3140075"/>
          </a:xfrm>
          <a:prstGeom prst="rect">
            <a:avLst/>
          </a:prstGeom>
          <a:noFill/>
          <a:ln w="9525">
            <a:noFill/>
            <a:miter lim="800000"/>
            <a:headEnd/>
            <a:tailEnd/>
          </a:ln>
        </p:spPr>
        <p:txBody>
          <a:bodyPr>
            <a:spAutoFit/>
          </a:bodyPr>
          <a:lstStyle/>
          <a:p>
            <a:pPr algn="just">
              <a:spcBef>
                <a:spcPct val="50000"/>
              </a:spcBef>
              <a:defRPr/>
            </a:pPr>
            <a:r>
              <a:rPr lang="es-ES" dirty="0">
                <a:effectLst>
                  <a:outerShdw blurRad="38100" dist="38100" dir="2700000" algn="tl">
                    <a:srgbClr val="000000">
                      <a:alpha val="43137"/>
                    </a:srgbClr>
                  </a:outerShdw>
                </a:effectLst>
                <a:latin typeface="Comic Sans MS" pitchFamily="66" charset="0"/>
              </a:rPr>
              <a:t>    Esta unidad lee y escribe en los disquetes, unos discos que sirven para transportar datos de un lado a otro. Los disquetes tienen una capacidad de almacenamiento de datos muy baja: 1.4 megabytes (MB). Sirven para guardar y leer información, pero a diferencia del disco duro que está fijo dentro del PC, los disquetes se pueden introducir y sacar de la unidad </a:t>
            </a:r>
          </a:p>
        </p:txBody>
      </p:sp>
      <p:pic>
        <p:nvPicPr>
          <p:cNvPr id="23560" name="Picture 8" descr="ledred">
            <a:extLst>
              <a:ext uri="{FF2B5EF4-FFF2-40B4-BE49-F238E27FC236}">
                <a16:creationId xmlns:a16="http://schemas.microsoft.com/office/drawing/2014/main" id="{A03AE33C-32F6-46FD-B098-0BF4A8E831B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427538" y="2708275"/>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Freeform 9">
            <a:hlinkClick r:id="rId6" action="ppaction://hlinksldjump"/>
            <a:extLst>
              <a:ext uri="{FF2B5EF4-FFF2-40B4-BE49-F238E27FC236}">
                <a16:creationId xmlns:a16="http://schemas.microsoft.com/office/drawing/2014/main" id="{776C74D5-D4F2-4C90-94CB-4C038A857BF3}"/>
              </a:ext>
            </a:extLst>
          </p:cNvPr>
          <p:cNvSpPr>
            <a:spLocks/>
          </p:cNvSpPr>
          <p:nvPr/>
        </p:nvSpPr>
        <p:spPr bwMode="auto">
          <a:xfrm>
            <a:off x="539750" y="4581525"/>
            <a:ext cx="1944688" cy="1439863"/>
          </a:xfrm>
          <a:custGeom>
            <a:avLst/>
            <a:gdLst>
              <a:gd name="T0" fmla="*/ 0 w 1225"/>
              <a:gd name="T1" fmla="*/ 576263 h 907"/>
              <a:gd name="T2" fmla="*/ 1008063 w 1225"/>
              <a:gd name="T3" fmla="*/ 0 h 907"/>
              <a:gd name="T4" fmla="*/ 1944688 w 1225"/>
              <a:gd name="T5" fmla="*/ 503238 h 907"/>
              <a:gd name="T6" fmla="*/ 1079500 w 1225"/>
              <a:gd name="T7" fmla="*/ 1439863 h 907"/>
              <a:gd name="T8" fmla="*/ 0 w 1225"/>
              <a:gd name="T9" fmla="*/ 576263 h 907"/>
              <a:gd name="T10" fmla="*/ 0 60000 65536"/>
              <a:gd name="T11" fmla="*/ 0 60000 65536"/>
              <a:gd name="T12" fmla="*/ 0 60000 65536"/>
              <a:gd name="T13" fmla="*/ 0 60000 65536"/>
              <a:gd name="T14" fmla="*/ 0 60000 65536"/>
              <a:gd name="T15" fmla="*/ 0 w 1225"/>
              <a:gd name="T16" fmla="*/ 0 h 907"/>
              <a:gd name="T17" fmla="*/ 1225 w 1225"/>
              <a:gd name="T18" fmla="*/ 907 h 907"/>
            </a:gdLst>
            <a:ahLst/>
            <a:cxnLst>
              <a:cxn ang="T10">
                <a:pos x="T0" y="T1"/>
              </a:cxn>
              <a:cxn ang="T11">
                <a:pos x="T2" y="T3"/>
              </a:cxn>
              <a:cxn ang="T12">
                <a:pos x="T4" y="T5"/>
              </a:cxn>
              <a:cxn ang="T13">
                <a:pos x="T6" y="T7"/>
              </a:cxn>
              <a:cxn ang="T14">
                <a:pos x="T8" y="T9"/>
              </a:cxn>
            </a:cxnLst>
            <a:rect l="T15" t="T16" r="T17" b="T18"/>
            <a:pathLst>
              <a:path w="1225" h="907">
                <a:moveTo>
                  <a:pt x="0" y="363"/>
                </a:moveTo>
                <a:lnTo>
                  <a:pt x="635" y="0"/>
                </a:lnTo>
                <a:lnTo>
                  <a:pt x="1225" y="317"/>
                </a:lnTo>
                <a:lnTo>
                  <a:pt x="680" y="907"/>
                </a:lnTo>
                <a:lnTo>
                  <a:pt x="0" y="363"/>
                </a:lnTo>
                <a:close/>
              </a:path>
            </a:pathLst>
          </a:custGeom>
          <a:solidFill>
            <a:schemeClr val="accent1">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pic>
        <p:nvPicPr>
          <p:cNvPr id="23562" name="Picture 10" descr="disquettes-21">
            <a:extLst>
              <a:ext uri="{FF2B5EF4-FFF2-40B4-BE49-F238E27FC236}">
                <a16:creationId xmlns:a16="http://schemas.microsoft.com/office/drawing/2014/main" id="{598B4D74-B334-4AF9-9C86-06A20C15E947}"/>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659563" y="1557338"/>
            <a:ext cx="1512887"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Picture 11" descr="disquettes-22">
            <a:extLst>
              <a:ext uri="{FF2B5EF4-FFF2-40B4-BE49-F238E27FC236}">
                <a16:creationId xmlns:a16="http://schemas.microsoft.com/office/drawing/2014/main" id="{698DCC5C-741C-4492-AC5F-0AEB4E27A356}"/>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5219700" y="1557338"/>
            <a:ext cx="7620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4" name="Rectangle 12">
            <a:extLst>
              <a:ext uri="{FF2B5EF4-FFF2-40B4-BE49-F238E27FC236}">
                <a16:creationId xmlns:a16="http://schemas.microsoft.com/office/drawing/2014/main" id="{6F1A131A-F447-4568-BF2F-EAC817ED01F5}"/>
              </a:ext>
            </a:extLst>
          </p:cNvPr>
          <p:cNvSpPr>
            <a:spLocks noChangeArrowheads="1"/>
          </p:cNvSpPr>
          <p:nvPr/>
        </p:nvSpPr>
        <p:spPr bwMode="auto">
          <a:xfrm>
            <a:off x="5219700" y="1557338"/>
            <a:ext cx="792163" cy="719137"/>
          </a:xfrm>
          <a:prstGeom prst="rect">
            <a:avLst/>
          </a:prstGeom>
          <a:solidFill>
            <a:schemeClr val="accent1">
              <a:alpha val="0"/>
            </a:schemeClr>
          </a:solidFill>
          <a:ln w="57150" cmpd="thinThick">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23565" name="Rectangle 13">
            <a:extLst>
              <a:ext uri="{FF2B5EF4-FFF2-40B4-BE49-F238E27FC236}">
                <a16:creationId xmlns:a16="http://schemas.microsoft.com/office/drawing/2014/main" id="{51ECC8D2-F94B-4F42-8C43-9F36757C7BCB}"/>
              </a:ext>
            </a:extLst>
          </p:cNvPr>
          <p:cNvSpPr>
            <a:spLocks noChangeArrowheads="1"/>
          </p:cNvSpPr>
          <p:nvPr/>
        </p:nvSpPr>
        <p:spPr bwMode="auto">
          <a:xfrm>
            <a:off x="6659563" y="1557338"/>
            <a:ext cx="1512887" cy="647700"/>
          </a:xfrm>
          <a:prstGeom prst="rect">
            <a:avLst/>
          </a:prstGeom>
          <a:solidFill>
            <a:schemeClr val="accent1">
              <a:alpha val="0"/>
            </a:schemeClr>
          </a:solidFill>
          <a:ln w="57150" cmpd="thinThick">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pic>
        <p:nvPicPr>
          <p:cNvPr id="23566" name="Picture 14" descr="fleches-43">
            <a:extLst>
              <a:ext uri="{FF2B5EF4-FFF2-40B4-BE49-F238E27FC236}">
                <a16:creationId xmlns:a16="http://schemas.microsoft.com/office/drawing/2014/main" id="{58281834-8525-4595-91D9-7EC971C7D215}"/>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057400" y="5410200"/>
            <a:ext cx="609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7" name="Picture 15" descr="pcsalt">
            <a:hlinkClick r:id="rId10" action="ppaction://hlinksldjump"/>
            <a:extLst>
              <a:ext uri="{FF2B5EF4-FFF2-40B4-BE49-F238E27FC236}">
                <a16:creationId xmlns:a16="http://schemas.microsoft.com/office/drawing/2014/main" id="{B107FC5F-C0DD-442A-B3D3-8917DFE634F4}"/>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8" name="Text Box 16">
            <a:extLst>
              <a:ext uri="{FF2B5EF4-FFF2-40B4-BE49-F238E27FC236}">
                <a16:creationId xmlns:a16="http://schemas.microsoft.com/office/drawing/2014/main" id="{E3ADFA5C-B657-41C4-AA7A-27333597DD8C}"/>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
        <p:nvSpPr>
          <p:cNvPr id="23569" name="Text Box 17">
            <a:extLst>
              <a:ext uri="{FF2B5EF4-FFF2-40B4-BE49-F238E27FC236}">
                <a16:creationId xmlns:a16="http://schemas.microsoft.com/office/drawing/2014/main" id="{DD414B66-C101-4B88-B2D4-CB15E8D31873}"/>
              </a:ext>
            </a:extLst>
          </p:cNvPr>
          <p:cNvSpPr txBox="1">
            <a:spLocks noChangeArrowheads="1"/>
          </p:cNvSpPr>
          <p:nvPr/>
        </p:nvSpPr>
        <p:spPr bwMode="auto">
          <a:xfrm>
            <a:off x="120650" y="6246018"/>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dirty="0"/>
              <a:t>Atrás</a:t>
            </a:r>
          </a:p>
        </p:txBody>
      </p:sp>
      <p:pic>
        <p:nvPicPr>
          <p:cNvPr id="23570" name="Picture 18" descr="cliquer-10">
            <a:hlinkClick r:id="rId12" action="ppaction://hlinksldjump"/>
            <a:extLst>
              <a:ext uri="{FF2B5EF4-FFF2-40B4-BE49-F238E27FC236}">
                <a16:creationId xmlns:a16="http://schemas.microsoft.com/office/drawing/2014/main" id="{C82EFF9B-CBAA-4434-BAAB-61A03C6E3FF0}"/>
              </a:ext>
            </a:extLst>
          </p:cNvPr>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275432" y="5774789"/>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a:extLst>
              <a:ext uri="{FF2B5EF4-FFF2-40B4-BE49-F238E27FC236}">
                <a16:creationId xmlns:a16="http://schemas.microsoft.com/office/drawing/2014/main" id="{B49CEA75-BAC4-43FE-A402-72AAFF38B8CF}"/>
              </a:ext>
            </a:extLst>
          </p:cNvPr>
          <p:cNvSpPr>
            <a:spLocks noGrp="1" noChangeArrowheads="1"/>
          </p:cNvSpPr>
          <p:nvPr>
            <p:ph type="title"/>
          </p:nvPr>
        </p:nvSpPr>
        <p:spPr>
          <a:xfrm>
            <a:off x="457200" y="428625"/>
            <a:ext cx="8229600" cy="1143000"/>
          </a:xfrm>
        </p:spPr>
        <p:txBody>
          <a:bodyPr/>
          <a:lstStyle/>
          <a:p>
            <a:pPr eaLnBrk="1" hangingPunct="1"/>
            <a:r>
              <a:rPr lang="es-ES" altLang="es-MX" sz="6600">
                <a:solidFill>
                  <a:srgbClr val="FF0000"/>
                </a:solidFill>
                <a:latin typeface="Matura MT Script Capitals" panose="03020802060602070202" pitchFamily="66" charset="0"/>
              </a:rPr>
              <a:t>Disquete</a:t>
            </a:r>
          </a:p>
        </p:txBody>
      </p:sp>
      <p:pic>
        <p:nvPicPr>
          <p:cNvPr id="24580" name="Picture 4" descr="flyline4">
            <a:extLst>
              <a:ext uri="{FF2B5EF4-FFF2-40B4-BE49-F238E27FC236}">
                <a16:creationId xmlns:a16="http://schemas.microsoft.com/office/drawing/2014/main" id="{BEEA088F-2DEF-403F-B8B2-AAC13E1CD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02333"/>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 Box 5">
            <a:extLst>
              <a:ext uri="{FF2B5EF4-FFF2-40B4-BE49-F238E27FC236}">
                <a16:creationId xmlns:a16="http://schemas.microsoft.com/office/drawing/2014/main" id="{6F4B7EE8-7E5A-4655-B6EC-7B924E50A32A}"/>
              </a:ext>
            </a:extLst>
          </p:cNvPr>
          <p:cNvSpPr txBox="1">
            <a:spLocks noChangeArrowheads="1"/>
          </p:cNvSpPr>
          <p:nvPr/>
        </p:nvSpPr>
        <p:spPr bwMode="auto">
          <a:xfrm>
            <a:off x="3995738" y="2708275"/>
            <a:ext cx="4175125" cy="3140075"/>
          </a:xfrm>
          <a:prstGeom prst="rect">
            <a:avLst/>
          </a:prstGeom>
          <a:noFill/>
          <a:ln w="9525">
            <a:noFill/>
            <a:miter lim="800000"/>
            <a:headEnd/>
            <a:tailEnd/>
          </a:ln>
        </p:spPr>
        <p:txBody>
          <a:bodyPr>
            <a:spAutoFit/>
          </a:bodyPr>
          <a:lstStyle/>
          <a:p>
            <a:pPr algn="just">
              <a:spcBef>
                <a:spcPct val="50000"/>
              </a:spcBef>
              <a:defRPr/>
            </a:pPr>
            <a:r>
              <a:rPr lang="es-ES" dirty="0">
                <a:effectLst>
                  <a:outerShdw blurRad="38100" dist="38100" dir="2700000" algn="tl">
                    <a:srgbClr val="000000">
                      <a:alpha val="43137"/>
                    </a:srgbClr>
                  </a:outerShdw>
                </a:effectLst>
                <a:latin typeface="Comic Sans MS" pitchFamily="66" charset="0"/>
              </a:rPr>
              <a:t>    Esta unidad lee y escribe en los disquetes, unos discos que sirven para transportar datos de un lado a otro. Los disquetes tienen una capacidad de almacenamiento de datos muy baja: 1.4 megabytes (MB). Sirven para guardar y leer información, pero a diferencia del disco duro que está fijo dentro del PC, los disquetes se pueden introducir y sacar de la unidad </a:t>
            </a:r>
          </a:p>
        </p:txBody>
      </p:sp>
      <p:pic>
        <p:nvPicPr>
          <p:cNvPr id="24582" name="Picture 6" descr="ledred">
            <a:extLst>
              <a:ext uri="{FF2B5EF4-FFF2-40B4-BE49-F238E27FC236}">
                <a16:creationId xmlns:a16="http://schemas.microsoft.com/office/drawing/2014/main" id="{6F025A66-55D3-4125-99BE-621BC7A9902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278130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7" descr="disquettes-17">
            <a:extLst>
              <a:ext uri="{FF2B5EF4-FFF2-40B4-BE49-F238E27FC236}">
                <a16:creationId xmlns:a16="http://schemas.microsoft.com/office/drawing/2014/main" id="{7178147B-BA74-424D-B60F-6EE54FD375E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1524000"/>
            <a:ext cx="6191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8" descr="disquettes-14">
            <a:extLst>
              <a:ext uri="{FF2B5EF4-FFF2-40B4-BE49-F238E27FC236}">
                <a16:creationId xmlns:a16="http://schemas.microsoft.com/office/drawing/2014/main" id="{7D07CDCC-010C-4CCF-98F1-074400AF57E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1752600"/>
            <a:ext cx="4762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9">
            <a:extLst>
              <a:ext uri="{FF2B5EF4-FFF2-40B4-BE49-F238E27FC236}">
                <a16:creationId xmlns:a16="http://schemas.microsoft.com/office/drawing/2014/main" id="{B0785FEA-C7E0-41BA-B503-55FCB3C7BE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1484313"/>
            <a:ext cx="1209675"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6" name="Picture 10" descr="Estructura de un diskete">
            <a:extLst>
              <a:ext uri="{FF2B5EF4-FFF2-40B4-BE49-F238E27FC236}">
                <a16:creationId xmlns:a16="http://schemas.microsoft.com/office/drawing/2014/main" id="{33D5AA19-5905-49DE-90F9-7DF1EFA2AF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5438" y="4292600"/>
            <a:ext cx="3598862" cy="1231900"/>
          </a:xfrm>
          <a:prstGeom prst="rect">
            <a:avLst/>
          </a:prstGeom>
          <a:noFill/>
          <a:ln w="57150" cmpd="thinThick">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4587" name="Picture 11" descr="disquettes-20">
            <a:extLst>
              <a:ext uri="{FF2B5EF4-FFF2-40B4-BE49-F238E27FC236}">
                <a16:creationId xmlns:a16="http://schemas.microsoft.com/office/drawing/2014/main" id="{0B71C25F-4FF9-4591-9A0A-7EF3B04D4651}"/>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495800" y="1600200"/>
            <a:ext cx="7810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8" name="Picture 12" descr="pcsalt">
            <a:hlinkClick r:id="rId9" action="ppaction://hlinksldjump"/>
            <a:extLst>
              <a:ext uri="{FF2B5EF4-FFF2-40B4-BE49-F238E27FC236}">
                <a16:creationId xmlns:a16="http://schemas.microsoft.com/office/drawing/2014/main" id="{572BFBEC-3EB6-47BA-85E2-A3AA0F342F0A}"/>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9" name="Text Box 13">
            <a:extLst>
              <a:ext uri="{FF2B5EF4-FFF2-40B4-BE49-F238E27FC236}">
                <a16:creationId xmlns:a16="http://schemas.microsoft.com/office/drawing/2014/main" id="{F66FD80D-9169-4BD0-85F2-A380071F1085}"/>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pic>
        <p:nvPicPr>
          <p:cNvPr id="24590" name="Picture 14" descr="cliquer-10">
            <a:hlinkClick r:id="" action="ppaction://hlinkshowjump?jump=lastslideviewed"/>
            <a:extLst>
              <a:ext uri="{FF2B5EF4-FFF2-40B4-BE49-F238E27FC236}">
                <a16:creationId xmlns:a16="http://schemas.microsoft.com/office/drawing/2014/main" id="{BFE83067-16D7-4BA3-A1C9-1FCEC2C7FE27}"/>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331886" y="5862637"/>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1" name="Text Box 15">
            <a:extLst>
              <a:ext uri="{FF2B5EF4-FFF2-40B4-BE49-F238E27FC236}">
                <a16:creationId xmlns:a16="http://schemas.microsoft.com/office/drawing/2014/main" id="{35396EBD-6628-4F79-B03C-EF3BF5C574DD}"/>
              </a:ext>
            </a:extLst>
          </p:cNvPr>
          <p:cNvSpPr txBox="1">
            <a:spLocks noChangeArrowheads="1"/>
          </p:cNvSpPr>
          <p:nvPr/>
        </p:nvSpPr>
        <p:spPr bwMode="auto">
          <a:xfrm>
            <a:off x="250825" y="6278561"/>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dirty="0"/>
              <a:t>Atrás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a:extLst>
              <a:ext uri="{FF2B5EF4-FFF2-40B4-BE49-F238E27FC236}">
                <a16:creationId xmlns:a16="http://schemas.microsoft.com/office/drawing/2014/main" id="{07A45E54-140B-4EC0-8D64-AE076993E8E5}"/>
              </a:ext>
            </a:extLst>
          </p:cNvPr>
          <p:cNvSpPr>
            <a:spLocks noGrp="1" noChangeArrowheads="1"/>
          </p:cNvSpPr>
          <p:nvPr>
            <p:ph type="title"/>
          </p:nvPr>
        </p:nvSpPr>
        <p:spPr/>
        <p:txBody>
          <a:bodyPr/>
          <a:lstStyle/>
          <a:p>
            <a:pPr eaLnBrk="1" hangingPunct="1"/>
            <a:r>
              <a:rPr lang="es-ES" altLang="es-MX" sz="4800">
                <a:solidFill>
                  <a:srgbClr val="FF0000"/>
                </a:solidFill>
                <a:latin typeface="Matura MT Script Capitals" panose="03020802060602070202" pitchFamily="66" charset="0"/>
              </a:rPr>
              <a:t>Unidad de C.D. ROM</a:t>
            </a:r>
          </a:p>
        </p:txBody>
      </p:sp>
      <p:pic>
        <p:nvPicPr>
          <p:cNvPr id="25604" name="Picture 4">
            <a:extLst>
              <a:ext uri="{FF2B5EF4-FFF2-40B4-BE49-F238E27FC236}">
                <a16:creationId xmlns:a16="http://schemas.microsoft.com/office/drawing/2014/main" id="{CCE8D084-9FF3-458E-8FBD-9D283595D90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650" y="4149725"/>
            <a:ext cx="2951163"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5">
            <a:extLst>
              <a:ext uri="{FF2B5EF4-FFF2-40B4-BE49-F238E27FC236}">
                <a16:creationId xmlns:a16="http://schemas.microsoft.com/office/drawing/2014/main" id="{1D6A3E7B-35AD-454E-878C-C4E27DBE49F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27538" y="1341438"/>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pic>
      <p:pic>
        <p:nvPicPr>
          <p:cNvPr id="25606" name="Picture 6">
            <a:extLst>
              <a:ext uri="{FF2B5EF4-FFF2-40B4-BE49-F238E27FC236}">
                <a16:creationId xmlns:a16="http://schemas.microsoft.com/office/drawing/2014/main" id="{C6E79C9A-9B5D-40CC-94BB-4E20EF9D41CA}"/>
              </a:ext>
            </a:extLst>
          </p:cNvPr>
          <p:cNvPicPr>
            <a:picLocks noChangeAspect="1" noChangeArrowheads="1"/>
          </p:cNvPicPr>
          <p:nvPr/>
        </p:nvPicPr>
        <p:blipFill>
          <a:blip r:embed="rId4">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323850" y="1196975"/>
            <a:ext cx="3543300" cy="2971800"/>
          </a:xfrm>
          <a:prstGeom prst="rect">
            <a:avLst/>
          </a:prstGeom>
          <a:noFill/>
          <a:ln w="57150" cmpd="thinThick">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5607" name="Picture 7" descr="flyline4">
            <a:extLst>
              <a:ext uri="{FF2B5EF4-FFF2-40B4-BE49-F238E27FC236}">
                <a16:creationId xmlns:a16="http://schemas.microsoft.com/office/drawing/2014/main" id="{C458CD13-F7D6-4637-9BE3-1390EB092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07096"/>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Text Box 8">
            <a:extLst>
              <a:ext uri="{FF2B5EF4-FFF2-40B4-BE49-F238E27FC236}">
                <a16:creationId xmlns:a16="http://schemas.microsoft.com/office/drawing/2014/main" id="{8A6D15AC-30AE-44FB-BCF5-159C6B34BA28}"/>
              </a:ext>
            </a:extLst>
          </p:cNvPr>
          <p:cNvSpPr txBox="1">
            <a:spLocks noChangeArrowheads="1"/>
          </p:cNvSpPr>
          <p:nvPr/>
        </p:nvSpPr>
        <p:spPr bwMode="auto">
          <a:xfrm>
            <a:off x="4284663" y="3141663"/>
            <a:ext cx="4464050" cy="2586037"/>
          </a:xfrm>
          <a:prstGeom prst="rect">
            <a:avLst/>
          </a:prstGeom>
          <a:noFill/>
          <a:ln w="9525">
            <a:noFill/>
            <a:miter lim="800000"/>
            <a:headEnd/>
            <a:tailEnd/>
          </a:ln>
        </p:spPr>
        <p:txBody>
          <a:bodyPr>
            <a:spAutoFit/>
          </a:bodyPr>
          <a:lstStyle/>
          <a:p>
            <a:pPr algn="just">
              <a:defRPr/>
            </a:pPr>
            <a:r>
              <a:rPr lang="es-ES" dirty="0">
                <a:effectLst>
                  <a:outerShdw blurRad="38100" dist="38100" dir="2700000" algn="tl">
                    <a:srgbClr val="000000">
                      <a:alpha val="43137"/>
                    </a:srgbClr>
                  </a:outerShdw>
                </a:effectLst>
                <a:latin typeface="Comic Sans MS" pitchFamily="66" charset="0"/>
              </a:rPr>
              <a:t>     Esta unidad sirve para leer los discos compactos (CD-ROM) en los que vienen casi todos los programas y para escuchar CD de música en el PC. La velocidad de una unidad de CD ROM depende dos factores: la tasa de transferencia de datos (lo más importante y el único dato que le mencionarán) y el tiempo de acceso.</a:t>
            </a:r>
          </a:p>
        </p:txBody>
      </p:sp>
      <p:pic>
        <p:nvPicPr>
          <p:cNvPr id="25609" name="Picture 9" descr="ledred">
            <a:extLst>
              <a:ext uri="{FF2B5EF4-FFF2-40B4-BE49-F238E27FC236}">
                <a16:creationId xmlns:a16="http://schemas.microsoft.com/office/drawing/2014/main" id="{23284A4D-EDC6-4D5A-BEDB-F3118855495D}"/>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427538" y="321310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0" name="Oval 10">
            <a:hlinkClick r:id="rId7" action="ppaction://hlinksldjump"/>
            <a:extLst>
              <a:ext uri="{FF2B5EF4-FFF2-40B4-BE49-F238E27FC236}">
                <a16:creationId xmlns:a16="http://schemas.microsoft.com/office/drawing/2014/main" id="{D89BB21C-D75C-4E08-BF9F-F02577CA9C57}"/>
              </a:ext>
            </a:extLst>
          </p:cNvPr>
          <p:cNvSpPr>
            <a:spLocks noChangeArrowheads="1"/>
          </p:cNvSpPr>
          <p:nvPr/>
        </p:nvSpPr>
        <p:spPr bwMode="auto">
          <a:xfrm>
            <a:off x="250825" y="1268413"/>
            <a:ext cx="3241675" cy="1223962"/>
          </a:xfrm>
          <a:prstGeom prst="ellipse">
            <a:avLst/>
          </a:prstGeom>
          <a:solidFill>
            <a:schemeClr val="accent1">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pic>
        <p:nvPicPr>
          <p:cNvPr id="25611" name="Picture 11" descr="cd-16">
            <a:extLst>
              <a:ext uri="{FF2B5EF4-FFF2-40B4-BE49-F238E27FC236}">
                <a16:creationId xmlns:a16="http://schemas.microsoft.com/office/drawing/2014/main" id="{E5AEB5DC-4C88-4CDA-BEC6-7FB0446EFD1F}"/>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6659563" y="1700213"/>
            <a:ext cx="14398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2" name="Picture 12" descr="fleches-43">
            <a:extLst>
              <a:ext uri="{FF2B5EF4-FFF2-40B4-BE49-F238E27FC236}">
                <a16:creationId xmlns:a16="http://schemas.microsoft.com/office/drawing/2014/main" id="{FE156951-4540-4BAB-8B3E-80DC8DC79198}"/>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1828800"/>
            <a:ext cx="609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3" name="Picture 13" descr="pcsalt">
            <a:hlinkClick r:id="rId10" action="ppaction://hlinksldjump"/>
            <a:extLst>
              <a:ext uri="{FF2B5EF4-FFF2-40B4-BE49-F238E27FC236}">
                <a16:creationId xmlns:a16="http://schemas.microsoft.com/office/drawing/2014/main" id="{745C6448-6767-479C-AF84-5C0F02E11AFD}"/>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4" name="Text Box 14">
            <a:extLst>
              <a:ext uri="{FF2B5EF4-FFF2-40B4-BE49-F238E27FC236}">
                <a16:creationId xmlns:a16="http://schemas.microsoft.com/office/drawing/2014/main" id="{EB7E4DEE-A7F9-4A35-8B75-78025745CD21}"/>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
        <p:nvSpPr>
          <p:cNvPr id="25615" name="Text Box 15">
            <a:extLst>
              <a:ext uri="{FF2B5EF4-FFF2-40B4-BE49-F238E27FC236}">
                <a16:creationId xmlns:a16="http://schemas.microsoft.com/office/drawing/2014/main" id="{33BE9D6C-B318-440A-A1CF-2A71B75B8F44}"/>
              </a:ext>
            </a:extLst>
          </p:cNvPr>
          <p:cNvSpPr txBox="1">
            <a:spLocks noChangeArrowheads="1"/>
          </p:cNvSpPr>
          <p:nvPr/>
        </p:nvSpPr>
        <p:spPr bwMode="auto">
          <a:xfrm>
            <a:off x="176213" y="6186487"/>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dirty="0"/>
              <a:t>Atrás</a:t>
            </a:r>
          </a:p>
        </p:txBody>
      </p:sp>
      <p:pic>
        <p:nvPicPr>
          <p:cNvPr id="25616" name="Picture 16" descr="cliquer-10">
            <a:hlinkClick r:id="rId12" action="ppaction://hlinksldjump"/>
            <a:extLst>
              <a:ext uri="{FF2B5EF4-FFF2-40B4-BE49-F238E27FC236}">
                <a16:creationId xmlns:a16="http://schemas.microsoft.com/office/drawing/2014/main" id="{1F629849-B6A9-46B4-BF7A-4370B9F231F0}"/>
              </a:ext>
            </a:extLst>
          </p:cNvPr>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273050" y="5707955"/>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a:extLst>
              <a:ext uri="{FF2B5EF4-FFF2-40B4-BE49-F238E27FC236}">
                <a16:creationId xmlns:a16="http://schemas.microsoft.com/office/drawing/2014/main" id="{DCEC9145-8868-495B-A79D-506AF31DBDEC}"/>
              </a:ext>
            </a:extLst>
          </p:cNvPr>
          <p:cNvSpPr>
            <a:spLocks noGrp="1" noChangeArrowheads="1"/>
          </p:cNvSpPr>
          <p:nvPr>
            <p:ph type="title"/>
          </p:nvPr>
        </p:nvSpPr>
        <p:spPr>
          <a:xfrm>
            <a:off x="457200" y="357188"/>
            <a:ext cx="8229600" cy="1143000"/>
          </a:xfrm>
        </p:spPr>
        <p:txBody>
          <a:bodyPr/>
          <a:lstStyle/>
          <a:p>
            <a:pPr eaLnBrk="1" hangingPunct="1"/>
            <a:r>
              <a:rPr lang="es-ES" altLang="es-MX" sz="5400">
                <a:solidFill>
                  <a:srgbClr val="FF0000"/>
                </a:solidFill>
                <a:latin typeface="Matura MT Script Capitals" panose="03020802060602070202" pitchFamily="66" charset="0"/>
              </a:rPr>
              <a:t>Disco compacto C.D.</a:t>
            </a:r>
          </a:p>
        </p:txBody>
      </p:sp>
      <p:pic>
        <p:nvPicPr>
          <p:cNvPr id="26628" name="Picture 4" descr="flyline4">
            <a:extLst>
              <a:ext uri="{FF2B5EF4-FFF2-40B4-BE49-F238E27FC236}">
                <a16:creationId xmlns:a16="http://schemas.microsoft.com/office/drawing/2014/main" id="{B1491457-3E5D-4A7E-A0BE-8BEA1F30D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92076"/>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 Box 5">
            <a:extLst>
              <a:ext uri="{FF2B5EF4-FFF2-40B4-BE49-F238E27FC236}">
                <a16:creationId xmlns:a16="http://schemas.microsoft.com/office/drawing/2014/main" id="{95D42BF5-1907-437C-A54C-6DDEA6EC4FF5}"/>
              </a:ext>
            </a:extLst>
          </p:cNvPr>
          <p:cNvSpPr txBox="1">
            <a:spLocks noChangeArrowheads="1"/>
          </p:cNvSpPr>
          <p:nvPr/>
        </p:nvSpPr>
        <p:spPr bwMode="auto">
          <a:xfrm>
            <a:off x="3995738" y="3141663"/>
            <a:ext cx="4464050" cy="2586037"/>
          </a:xfrm>
          <a:prstGeom prst="rect">
            <a:avLst/>
          </a:prstGeom>
          <a:noFill/>
          <a:ln w="9525">
            <a:noFill/>
            <a:miter lim="800000"/>
            <a:headEnd/>
            <a:tailEnd/>
          </a:ln>
        </p:spPr>
        <p:txBody>
          <a:bodyPr>
            <a:spAutoFit/>
          </a:bodyPr>
          <a:lstStyle/>
          <a:p>
            <a:pPr algn="just">
              <a:defRPr/>
            </a:pPr>
            <a:r>
              <a:rPr lang="es-ES" dirty="0">
                <a:effectLst>
                  <a:outerShdw blurRad="38100" dist="38100" dir="2700000" algn="tl">
                    <a:srgbClr val="000000">
                      <a:alpha val="43137"/>
                    </a:srgbClr>
                  </a:outerShdw>
                </a:effectLst>
                <a:latin typeface="Comic Sans MS" pitchFamily="66" charset="0"/>
              </a:rPr>
              <a:t>     Esta unidad sirve para leer los discos compactos (CD-ROM) en los que vienen casi todos los programas y para escuchar CD de música en el PC. La velocidad de una unidad de CD ROM depende dos factores: la tasa de transferencia de datos (lo más importante y el único dato que le mencionarán) y el tiempo de acceso.</a:t>
            </a:r>
          </a:p>
        </p:txBody>
      </p:sp>
      <p:pic>
        <p:nvPicPr>
          <p:cNvPr id="26630" name="Picture 6" descr="ledred">
            <a:extLst>
              <a:ext uri="{FF2B5EF4-FFF2-40B4-BE49-F238E27FC236}">
                <a16:creationId xmlns:a16="http://schemas.microsoft.com/office/drawing/2014/main" id="{291D4C05-C306-4F29-9D9F-BAC767D5F2B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321310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Oval 7">
            <a:extLst>
              <a:ext uri="{FF2B5EF4-FFF2-40B4-BE49-F238E27FC236}">
                <a16:creationId xmlns:a16="http://schemas.microsoft.com/office/drawing/2014/main" id="{C0DE7B50-FC7B-4C94-A0AB-0E51EC71C546}"/>
              </a:ext>
            </a:extLst>
          </p:cNvPr>
          <p:cNvSpPr>
            <a:spLocks noChangeArrowheads="1"/>
          </p:cNvSpPr>
          <p:nvPr/>
        </p:nvSpPr>
        <p:spPr bwMode="auto">
          <a:xfrm>
            <a:off x="250825" y="1268413"/>
            <a:ext cx="3241675" cy="1223962"/>
          </a:xfrm>
          <a:prstGeom prst="ellipse">
            <a:avLst/>
          </a:prstGeom>
          <a:solidFill>
            <a:schemeClr val="accent1">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pic>
        <p:nvPicPr>
          <p:cNvPr id="26632" name="Picture 8" descr="cd-14">
            <a:extLst>
              <a:ext uri="{FF2B5EF4-FFF2-40B4-BE49-F238E27FC236}">
                <a16:creationId xmlns:a16="http://schemas.microsoft.com/office/drawing/2014/main" id="{4760BE34-CBEC-499F-B7C9-A0A6A244E05C}"/>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804025" y="1484313"/>
            <a:ext cx="12954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3" name="Picture 9">
            <a:extLst>
              <a:ext uri="{FF2B5EF4-FFF2-40B4-BE49-F238E27FC236}">
                <a16:creationId xmlns:a16="http://schemas.microsoft.com/office/drawing/2014/main" id="{3DE59B41-7903-481A-9910-C4ECEE4A58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1484313"/>
            <a:ext cx="2143125" cy="2143125"/>
          </a:xfrm>
          <a:prstGeom prst="rect">
            <a:avLst/>
          </a:prstGeom>
          <a:noFill/>
          <a:ln w="381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6634" name="Picture 10">
            <a:extLst>
              <a:ext uri="{FF2B5EF4-FFF2-40B4-BE49-F238E27FC236}">
                <a16:creationId xmlns:a16="http://schemas.microsoft.com/office/drawing/2014/main" id="{4A60FFC1-57A9-48F8-8517-9970BB0AAB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938" y="1700213"/>
            <a:ext cx="1403350" cy="887412"/>
          </a:xfrm>
          <a:prstGeom prst="rect">
            <a:avLst/>
          </a:prstGeom>
          <a:noFill/>
          <a:ln w="57150" cmpd="thinThick">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6635" name="Picture 11" descr="cd-15">
            <a:extLst>
              <a:ext uri="{FF2B5EF4-FFF2-40B4-BE49-F238E27FC236}">
                <a16:creationId xmlns:a16="http://schemas.microsoft.com/office/drawing/2014/main" id="{DADAE8A9-BE45-4853-8ED6-08E2F6C1B397}"/>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5580063" y="1484313"/>
            <a:ext cx="1008062"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Picture 12" descr="cd-10">
            <a:extLst>
              <a:ext uri="{FF2B5EF4-FFF2-40B4-BE49-F238E27FC236}">
                <a16:creationId xmlns:a16="http://schemas.microsoft.com/office/drawing/2014/main" id="{90679579-906E-4169-ADD7-465B55B331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4663" y="1700213"/>
            <a:ext cx="6477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7" name="Picture 13" descr="Discos compactos">
            <a:extLst>
              <a:ext uri="{FF2B5EF4-FFF2-40B4-BE49-F238E27FC236}">
                <a16:creationId xmlns:a16="http://schemas.microsoft.com/office/drawing/2014/main" id="{1E639428-FBDE-4D82-A06D-EDAD77E485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8313" y="4292600"/>
            <a:ext cx="3313112" cy="1227138"/>
          </a:xfrm>
          <a:prstGeom prst="rect">
            <a:avLst/>
          </a:prstGeom>
          <a:noFill/>
          <a:ln w="57150" cmpd="thinThick">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6638" name="Picture 14" descr="pcsalt">
            <a:hlinkClick r:id="rId10" action="ppaction://hlinksldjump"/>
            <a:extLst>
              <a:ext uri="{FF2B5EF4-FFF2-40B4-BE49-F238E27FC236}">
                <a16:creationId xmlns:a16="http://schemas.microsoft.com/office/drawing/2014/main" id="{0CE943C3-FF9C-40F5-9633-207FBAA5FDFE}"/>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9" name="Text Box 15">
            <a:extLst>
              <a:ext uri="{FF2B5EF4-FFF2-40B4-BE49-F238E27FC236}">
                <a16:creationId xmlns:a16="http://schemas.microsoft.com/office/drawing/2014/main" id="{FBBD95B8-C799-4CBC-A8C7-AAA45E203431}"/>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pic>
        <p:nvPicPr>
          <p:cNvPr id="26640" name="Picture 16" descr="cliquer-10">
            <a:hlinkClick r:id="" action="ppaction://hlinkshowjump?jump=lastslideviewed"/>
            <a:extLst>
              <a:ext uri="{FF2B5EF4-FFF2-40B4-BE49-F238E27FC236}">
                <a16:creationId xmlns:a16="http://schemas.microsoft.com/office/drawing/2014/main" id="{C9763572-EF8C-4804-9DD5-ADCE4C8E75F9}"/>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457200" y="5939229"/>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1" name="Text Box 17">
            <a:extLst>
              <a:ext uri="{FF2B5EF4-FFF2-40B4-BE49-F238E27FC236}">
                <a16:creationId xmlns:a16="http://schemas.microsoft.com/office/drawing/2014/main" id="{ACC94FD8-8BDC-46C1-812B-B5D370C640FC}"/>
              </a:ext>
            </a:extLst>
          </p:cNvPr>
          <p:cNvSpPr txBox="1">
            <a:spLocks noChangeArrowheads="1"/>
          </p:cNvSpPr>
          <p:nvPr/>
        </p:nvSpPr>
        <p:spPr bwMode="auto">
          <a:xfrm>
            <a:off x="304800" y="6297612"/>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dirty="0"/>
              <a:t>Atrás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extLst>
              <a:ext uri="{FF2B5EF4-FFF2-40B4-BE49-F238E27FC236}">
                <a16:creationId xmlns:a16="http://schemas.microsoft.com/office/drawing/2014/main" id="{9FD0AFCA-911C-47D6-89D0-3C540A04049E}"/>
              </a:ext>
            </a:extLst>
          </p:cNvPr>
          <p:cNvSpPr>
            <a:spLocks noGrp="1" noChangeArrowheads="1"/>
          </p:cNvSpPr>
          <p:nvPr>
            <p:ph type="title"/>
          </p:nvPr>
        </p:nvSpPr>
        <p:spPr>
          <a:xfrm>
            <a:off x="457200" y="428625"/>
            <a:ext cx="8229600" cy="1143000"/>
          </a:xfrm>
        </p:spPr>
        <p:txBody>
          <a:bodyPr/>
          <a:lstStyle/>
          <a:p>
            <a:pPr eaLnBrk="1" hangingPunct="1"/>
            <a:r>
              <a:rPr lang="es-ES" altLang="es-MX" sz="6600">
                <a:solidFill>
                  <a:srgbClr val="FF0000"/>
                </a:solidFill>
                <a:latin typeface="Matura MT Script Capitals" panose="03020802060602070202" pitchFamily="66" charset="0"/>
              </a:rPr>
              <a:t>Fuente de poder</a:t>
            </a:r>
          </a:p>
        </p:txBody>
      </p:sp>
      <p:pic>
        <p:nvPicPr>
          <p:cNvPr id="27652" name="Picture 4">
            <a:extLst>
              <a:ext uri="{FF2B5EF4-FFF2-40B4-BE49-F238E27FC236}">
                <a16:creationId xmlns:a16="http://schemas.microsoft.com/office/drawing/2014/main" id="{0FA12950-A9C9-4D81-AD91-B815B1FF6EA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4213" y="1773238"/>
            <a:ext cx="23812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pic>
      <p:pic>
        <p:nvPicPr>
          <p:cNvPr id="27653" name="Picture 5">
            <a:extLst>
              <a:ext uri="{FF2B5EF4-FFF2-40B4-BE49-F238E27FC236}">
                <a16:creationId xmlns:a16="http://schemas.microsoft.com/office/drawing/2014/main" id="{18EA3745-BFC0-4072-B4A8-1A23E3FE9AC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750" y="4149725"/>
            <a:ext cx="24765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pic>
      <p:pic>
        <p:nvPicPr>
          <p:cNvPr id="27654" name="Picture 6" descr="flyline4">
            <a:extLst>
              <a:ext uri="{FF2B5EF4-FFF2-40B4-BE49-F238E27FC236}">
                <a16:creationId xmlns:a16="http://schemas.microsoft.com/office/drawing/2014/main" id="{0908C266-6DCA-499B-9F34-301EB23B7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23825"/>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5" name="Text Box 7">
            <a:extLst>
              <a:ext uri="{FF2B5EF4-FFF2-40B4-BE49-F238E27FC236}">
                <a16:creationId xmlns:a16="http://schemas.microsoft.com/office/drawing/2014/main" id="{469249CE-0A97-4102-BB84-C1E2BD7ABEA3}"/>
              </a:ext>
            </a:extLst>
          </p:cNvPr>
          <p:cNvSpPr txBox="1">
            <a:spLocks noChangeArrowheads="1"/>
          </p:cNvSpPr>
          <p:nvPr/>
        </p:nvSpPr>
        <p:spPr bwMode="auto">
          <a:xfrm>
            <a:off x="3851275" y="1989138"/>
            <a:ext cx="4608513" cy="3416300"/>
          </a:xfrm>
          <a:prstGeom prst="rect">
            <a:avLst/>
          </a:prstGeom>
          <a:noFill/>
          <a:ln w="9525">
            <a:noFill/>
            <a:miter lim="800000"/>
            <a:headEnd/>
            <a:tailEnd/>
          </a:ln>
        </p:spPr>
        <p:txBody>
          <a:bodyPr>
            <a:spAutoFit/>
          </a:bodyPr>
          <a:lstStyle/>
          <a:p>
            <a:pPr algn="just">
              <a:spcBef>
                <a:spcPct val="50000"/>
              </a:spcBef>
              <a:defRPr/>
            </a:pPr>
            <a:r>
              <a:rPr lang="es-EC" dirty="0">
                <a:effectLst>
                  <a:outerShdw blurRad="38100" dist="38100" dir="2700000" algn="tl">
                    <a:srgbClr val="000000">
                      <a:alpha val="43137"/>
                    </a:srgbClr>
                  </a:outerShdw>
                </a:effectLst>
                <a:latin typeface="Comic Sans MS" pitchFamily="66" charset="0"/>
              </a:rPr>
              <a:t>La fuente de poder es una pequeña caja cuadrada que está en la parte posterior del gabinete de nuestro computador, y cumple dos funciones generales, proveer de energía a cada uno de los componentes del sistema y con su ventilador mantener estable la temperatura interna. La fuente recibe la corriente de 110 voltios y la convierte en energía de 5 voltios para la tarjeta madre y 12 voltios para los motores de las unidades de almacenamiento. </a:t>
            </a:r>
            <a:endParaRPr lang="es-ES" dirty="0">
              <a:effectLst>
                <a:outerShdw blurRad="38100" dist="38100" dir="2700000" algn="tl">
                  <a:srgbClr val="000000">
                    <a:alpha val="43137"/>
                  </a:srgbClr>
                </a:outerShdw>
              </a:effectLst>
              <a:latin typeface="Comic Sans MS" pitchFamily="66" charset="0"/>
            </a:endParaRPr>
          </a:p>
        </p:txBody>
      </p:sp>
      <p:pic>
        <p:nvPicPr>
          <p:cNvPr id="27656" name="Picture 8" descr="pcsalt">
            <a:hlinkClick r:id="rId5" action="ppaction://hlinksldjump"/>
            <a:extLst>
              <a:ext uri="{FF2B5EF4-FFF2-40B4-BE49-F238E27FC236}">
                <a16:creationId xmlns:a16="http://schemas.microsoft.com/office/drawing/2014/main" id="{EC50EEFF-B498-4990-8DDC-8F71ED8FB1AC}"/>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7" name="Text Box 9">
            <a:extLst>
              <a:ext uri="{FF2B5EF4-FFF2-40B4-BE49-F238E27FC236}">
                <a16:creationId xmlns:a16="http://schemas.microsoft.com/office/drawing/2014/main" id="{0850DFF3-3D73-4A1A-9697-C856C3BA59B2}"/>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
        <p:nvSpPr>
          <p:cNvPr id="27658" name="Text Box 10">
            <a:extLst>
              <a:ext uri="{FF2B5EF4-FFF2-40B4-BE49-F238E27FC236}">
                <a16:creationId xmlns:a16="http://schemas.microsoft.com/office/drawing/2014/main" id="{C2DD9AF8-A378-49A8-A9A9-629444C6EE53}"/>
              </a:ext>
            </a:extLst>
          </p:cNvPr>
          <p:cNvSpPr txBox="1">
            <a:spLocks noChangeArrowheads="1"/>
          </p:cNvSpPr>
          <p:nvPr/>
        </p:nvSpPr>
        <p:spPr bwMode="auto">
          <a:xfrm>
            <a:off x="304800" y="6186487"/>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dirty="0"/>
              <a:t>Atrás</a:t>
            </a:r>
          </a:p>
        </p:txBody>
      </p:sp>
      <p:pic>
        <p:nvPicPr>
          <p:cNvPr id="27659" name="Picture 11" descr="cliquer-10">
            <a:hlinkClick r:id="" action="ppaction://hlinkshowjump?jump=lastslideviewed"/>
            <a:extLst>
              <a:ext uri="{FF2B5EF4-FFF2-40B4-BE49-F238E27FC236}">
                <a16:creationId xmlns:a16="http://schemas.microsoft.com/office/drawing/2014/main" id="{8D4A819F-9150-49B0-B76C-C00BB005FF90}"/>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55613" y="5808662"/>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descr="MantenimientoHard_clip_image001_0000">
            <a:extLst>
              <a:ext uri="{FF2B5EF4-FFF2-40B4-BE49-F238E27FC236}">
                <a16:creationId xmlns:a16="http://schemas.microsoft.com/office/drawing/2014/main" id="{CC592D14-9B9B-414E-8B71-7BB61380B9B0}"/>
              </a:ext>
            </a:extLst>
          </p:cNvPr>
          <p:cNvPicPr>
            <a:picLocks noChangeAspect="1" noChangeArrowheads="1"/>
          </p:cNvPicPr>
          <p:nvPr/>
        </p:nvPicPr>
        <p:blipFill>
          <a:blip r:embed="rId2">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1979613" y="2492375"/>
            <a:ext cx="4829175"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le 4">
            <a:extLst>
              <a:ext uri="{FF2B5EF4-FFF2-40B4-BE49-F238E27FC236}">
                <a16:creationId xmlns:a16="http://schemas.microsoft.com/office/drawing/2014/main" id="{E4B5DBAF-3286-437E-B97D-2503905FFF04}"/>
              </a:ext>
            </a:extLst>
          </p:cNvPr>
          <p:cNvSpPr>
            <a:spLocks noGrp="1" noChangeArrowheads="1"/>
          </p:cNvSpPr>
          <p:nvPr>
            <p:ph type="title"/>
          </p:nvPr>
        </p:nvSpPr>
        <p:spPr/>
        <p:txBody>
          <a:bodyPr/>
          <a:lstStyle/>
          <a:p>
            <a:pPr eaLnBrk="1" hangingPunct="1"/>
            <a:r>
              <a:rPr lang="es-ES" altLang="es-MX">
                <a:solidFill>
                  <a:srgbClr val="FF0000"/>
                </a:solidFill>
                <a:latin typeface="Matura MT Script Capitals" panose="03020802060602070202" pitchFamily="66" charset="0"/>
              </a:rPr>
              <a:t>TARJETA MADRE</a:t>
            </a:r>
          </a:p>
        </p:txBody>
      </p:sp>
      <p:sp>
        <p:nvSpPr>
          <p:cNvPr id="28677" name="Rectangle 5">
            <a:hlinkClick r:id="rId3" action="ppaction://hlinksldjump"/>
            <a:extLst>
              <a:ext uri="{FF2B5EF4-FFF2-40B4-BE49-F238E27FC236}">
                <a16:creationId xmlns:a16="http://schemas.microsoft.com/office/drawing/2014/main" id="{C5CAD47E-E57D-479C-83D8-540F7ABF53BB}"/>
              </a:ext>
            </a:extLst>
          </p:cNvPr>
          <p:cNvSpPr>
            <a:spLocks noChangeArrowheads="1"/>
          </p:cNvSpPr>
          <p:nvPr/>
        </p:nvSpPr>
        <p:spPr bwMode="auto">
          <a:xfrm>
            <a:off x="5219700" y="3500438"/>
            <a:ext cx="863600" cy="720725"/>
          </a:xfrm>
          <a:prstGeom prst="rect">
            <a:avLst/>
          </a:prstGeom>
          <a:solidFill>
            <a:schemeClr val="accent1">
              <a:alpha val="0"/>
            </a:schemeClr>
          </a:solidFill>
          <a:ln>
            <a:noFill/>
          </a:ln>
          <a:extLst>
            <a:ext uri="{91240B29-F687-4F45-9708-019B960494DF}">
              <a14:hiddenLine xmlns:a14="http://schemas.microsoft.com/office/drawing/2010/main" w="57150" cmpd="thinThick">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pic>
        <p:nvPicPr>
          <p:cNvPr id="28678" name="Picture 6" descr="flyline4">
            <a:extLst>
              <a:ext uri="{FF2B5EF4-FFF2-40B4-BE49-F238E27FC236}">
                <a16:creationId xmlns:a16="http://schemas.microsoft.com/office/drawing/2014/main" id="{E55EFFD1-899B-49EE-A86D-BB4B2F1293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04775"/>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Text Box 7">
            <a:extLst>
              <a:ext uri="{FF2B5EF4-FFF2-40B4-BE49-F238E27FC236}">
                <a16:creationId xmlns:a16="http://schemas.microsoft.com/office/drawing/2014/main" id="{9B27B438-1603-47A3-A98F-EC618CBDF60F}"/>
              </a:ext>
            </a:extLst>
          </p:cNvPr>
          <p:cNvSpPr txBox="1">
            <a:spLocks noChangeArrowheads="1"/>
          </p:cNvSpPr>
          <p:nvPr/>
        </p:nvSpPr>
        <p:spPr bwMode="auto">
          <a:xfrm>
            <a:off x="179388" y="1238250"/>
            <a:ext cx="8820150" cy="1190625"/>
          </a:xfrm>
          <a:prstGeom prst="rect">
            <a:avLst/>
          </a:prstGeom>
          <a:noFill/>
          <a:ln w="9525">
            <a:noFill/>
            <a:miter lim="800000"/>
            <a:headEnd/>
            <a:tailEnd/>
          </a:ln>
        </p:spPr>
        <p:txBody>
          <a:bodyPr>
            <a:spAutoFit/>
          </a:bodyPr>
          <a:lstStyle/>
          <a:p>
            <a:pPr algn="just">
              <a:spcBef>
                <a:spcPct val="50000"/>
              </a:spcBef>
              <a:defRPr/>
            </a:pPr>
            <a:r>
              <a:rPr lang="es-ES" dirty="0">
                <a:effectLst>
                  <a:outerShdw blurRad="38100" dist="38100" dir="2700000" algn="tl">
                    <a:srgbClr val="000000">
                      <a:alpha val="43137"/>
                    </a:srgbClr>
                  </a:outerShdw>
                </a:effectLst>
                <a:latin typeface="Comic Sans MS" pitchFamily="66" charset="0"/>
              </a:rPr>
              <a:t>     Es una tarjeta interna que aloja los principales componentes del computador, como el procesador, la memoria RAM, las ranuras de expansión, caché secundario y el BIOS. En esa tarjeta también están integrados los controladores que manejan dispositivos como el disco duro, el teclado y el ratón. </a:t>
            </a:r>
          </a:p>
        </p:txBody>
      </p:sp>
      <p:sp>
        <p:nvSpPr>
          <p:cNvPr id="28680" name="Rectangle 8">
            <a:hlinkClick r:id="rId5" action="ppaction://hlinksldjump"/>
            <a:extLst>
              <a:ext uri="{FF2B5EF4-FFF2-40B4-BE49-F238E27FC236}">
                <a16:creationId xmlns:a16="http://schemas.microsoft.com/office/drawing/2014/main" id="{013CF485-2ED6-45F9-BF56-4733736FB5B9}"/>
              </a:ext>
            </a:extLst>
          </p:cNvPr>
          <p:cNvSpPr>
            <a:spLocks noChangeArrowheads="1"/>
          </p:cNvSpPr>
          <p:nvPr/>
        </p:nvSpPr>
        <p:spPr bwMode="auto">
          <a:xfrm>
            <a:off x="3924300" y="3429000"/>
            <a:ext cx="142875" cy="1439863"/>
          </a:xfrm>
          <a:prstGeom prst="rect">
            <a:avLst/>
          </a:prstGeom>
          <a:solidFill>
            <a:schemeClr val="accent1">
              <a:alpha val="0"/>
            </a:schemeClr>
          </a:solidFill>
          <a:ln>
            <a:noFill/>
          </a:ln>
          <a:extLst>
            <a:ext uri="{91240B29-F687-4F45-9708-019B960494DF}">
              <a14:hiddenLine xmlns:a14="http://schemas.microsoft.com/office/drawing/2010/main" w="57150" cmpd="thinThick">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28681" name="Rectangle 9">
            <a:hlinkClick r:id="rId6" action="ppaction://hlinksldjump"/>
            <a:extLst>
              <a:ext uri="{FF2B5EF4-FFF2-40B4-BE49-F238E27FC236}">
                <a16:creationId xmlns:a16="http://schemas.microsoft.com/office/drawing/2014/main" id="{A9EF47D6-D41D-4068-9098-593FA0AEBA52}"/>
              </a:ext>
            </a:extLst>
          </p:cNvPr>
          <p:cNvSpPr>
            <a:spLocks noChangeArrowheads="1"/>
          </p:cNvSpPr>
          <p:nvPr/>
        </p:nvSpPr>
        <p:spPr bwMode="auto">
          <a:xfrm rot="222173">
            <a:off x="3059113" y="3284538"/>
            <a:ext cx="217487" cy="1152525"/>
          </a:xfrm>
          <a:prstGeom prst="rect">
            <a:avLst/>
          </a:prstGeom>
          <a:solidFill>
            <a:schemeClr val="accent1">
              <a:alpha val="0"/>
            </a:schemeClr>
          </a:solidFill>
          <a:ln>
            <a:noFill/>
          </a:ln>
          <a:extLst>
            <a:ext uri="{91240B29-F687-4F45-9708-019B960494DF}">
              <a14:hiddenLine xmlns:a14="http://schemas.microsoft.com/office/drawing/2010/main" w="57150" cmpd="thinThick">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28682" name="Oval 10">
            <a:hlinkClick r:id="rId7" action="ppaction://hlinksldjump"/>
            <a:extLst>
              <a:ext uri="{FF2B5EF4-FFF2-40B4-BE49-F238E27FC236}">
                <a16:creationId xmlns:a16="http://schemas.microsoft.com/office/drawing/2014/main" id="{9FD848B2-FAAD-4583-A1C4-757793B8F7A4}"/>
              </a:ext>
            </a:extLst>
          </p:cNvPr>
          <p:cNvSpPr>
            <a:spLocks noChangeArrowheads="1"/>
          </p:cNvSpPr>
          <p:nvPr/>
        </p:nvSpPr>
        <p:spPr bwMode="auto">
          <a:xfrm>
            <a:off x="3059113" y="5013325"/>
            <a:ext cx="287337" cy="288925"/>
          </a:xfrm>
          <a:prstGeom prst="ellipse">
            <a:avLst/>
          </a:prstGeom>
          <a:solidFill>
            <a:schemeClr val="accent1">
              <a:alpha val="0"/>
            </a:schemeClr>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28683" name="Rectangle 11">
            <a:hlinkClick r:id="rId8" action="ppaction://hlinksldjump"/>
            <a:extLst>
              <a:ext uri="{FF2B5EF4-FFF2-40B4-BE49-F238E27FC236}">
                <a16:creationId xmlns:a16="http://schemas.microsoft.com/office/drawing/2014/main" id="{0107F83B-4271-4054-BC43-1E7C10BFA933}"/>
              </a:ext>
            </a:extLst>
          </p:cNvPr>
          <p:cNvSpPr>
            <a:spLocks noChangeArrowheads="1"/>
          </p:cNvSpPr>
          <p:nvPr/>
        </p:nvSpPr>
        <p:spPr bwMode="auto">
          <a:xfrm>
            <a:off x="6227763" y="4149725"/>
            <a:ext cx="215900" cy="720725"/>
          </a:xfrm>
          <a:prstGeom prst="rect">
            <a:avLst/>
          </a:prstGeom>
          <a:solidFill>
            <a:schemeClr val="accent1">
              <a:alpha val="0"/>
            </a:schemeClr>
          </a:solidFill>
          <a:ln>
            <a:noFill/>
          </a:ln>
          <a:extLst>
            <a:ext uri="{91240B29-F687-4F45-9708-019B960494DF}">
              <a14:hiddenLine xmlns:a14="http://schemas.microsoft.com/office/drawing/2010/main" w="57150" cmpd="thinThick">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pic>
        <p:nvPicPr>
          <p:cNvPr id="28684" name="Picture 12" descr="ledred">
            <a:extLst>
              <a:ext uri="{FF2B5EF4-FFF2-40B4-BE49-F238E27FC236}">
                <a16:creationId xmlns:a16="http://schemas.microsoft.com/office/drawing/2014/main" id="{1E317AB3-57D3-4B2F-9849-3F070A55AB0E}"/>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323850" y="1196975"/>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5" name="Text Box 13">
            <a:extLst>
              <a:ext uri="{FF2B5EF4-FFF2-40B4-BE49-F238E27FC236}">
                <a16:creationId xmlns:a16="http://schemas.microsoft.com/office/drawing/2014/main" id="{B9B01A72-2606-4E85-AD7B-77BE297286AB}"/>
              </a:ext>
            </a:extLst>
          </p:cNvPr>
          <p:cNvSpPr txBox="1">
            <a:spLocks noChangeArrowheads="1"/>
          </p:cNvSpPr>
          <p:nvPr/>
        </p:nvSpPr>
        <p:spPr bwMode="auto">
          <a:xfrm>
            <a:off x="7308850" y="4365625"/>
            <a:ext cx="1439863" cy="1212850"/>
          </a:xfrm>
          <a:prstGeom prst="rect">
            <a:avLst/>
          </a:prstGeom>
          <a:noFill/>
          <a:ln w="57150" cmpd="thinThick">
            <a:solidFill>
              <a:schemeClr val="tx1"/>
            </a:solidFill>
            <a:miter lim="800000"/>
            <a:headEnd/>
            <a:tailEnd/>
          </a:ln>
        </p:spPr>
        <p:txBody>
          <a:bodyPr>
            <a:spAutoFit/>
          </a:bodyPr>
          <a:lstStyle/>
          <a:p>
            <a:pPr algn="ctr">
              <a:spcBef>
                <a:spcPct val="50000"/>
              </a:spcBef>
              <a:defRPr/>
            </a:pPr>
            <a:r>
              <a:rPr lang="es-ES" sz="1400" b="1" dirty="0">
                <a:solidFill>
                  <a:srgbClr val="0000FF"/>
                </a:solidFill>
                <a:effectLst>
                  <a:outerShdw blurRad="38100" dist="38100" dir="2700000" algn="tl">
                    <a:srgbClr val="000000">
                      <a:alpha val="43137"/>
                    </a:srgbClr>
                  </a:outerShdw>
                </a:effectLst>
                <a:latin typeface="Comic Sans MS" pitchFamily="66" charset="0"/>
              </a:rPr>
              <a:t>Has clic en las partes que están marcados con amarillo </a:t>
            </a:r>
          </a:p>
        </p:txBody>
      </p:sp>
      <p:pic>
        <p:nvPicPr>
          <p:cNvPr id="28686" name="Picture 14" descr="pcsalt">
            <a:hlinkClick r:id="rId10" action="ppaction://hlinksldjump"/>
            <a:extLst>
              <a:ext uri="{FF2B5EF4-FFF2-40B4-BE49-F238E27FC236}">
                <a16:creationId xmlns:a16="http://schemas.microsoft.com/office/drawing/2014/main" id="{F7689D6A-56DB-4883-A89F-A673EA764B5C}"/>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7" name="Text Box 15">
            <a:extLst>
              <a:ext uri="{FF2B5EF4-FFF2-40B4-BE49-F238E27FC236}">
                <a16:creationId xmlns:a16="http://schemas.microsoft.com/office/drawing/2014/main" id="{378809BC-7C38-4B91-B38D-CFD3FC922315}"/>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pic>
        <p:nvPicPr>
          <p:cNvPr id="28688" name="Picture 16" descr="cliquer-10">
            <a:hlinkClick r:id="rId12" action="ppaction://hlinksldjump"/>
            <a:extLst>
              <a:ext uri="{FF2B5EF4-FFF2-40B4-BE49-F238E27FC236}">
                <a16:creationId xmlns:a16="http://schemas.microsoft.com/office/drawing/2014/main" id="{B6FED729-A710-4640-9393-49E42E8FF40B}"/>
              </a:ext>
            </a:extLst>
          </p:cNvPr>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371622" y="5730826"/>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9" name="Text Box 17">
            <a:extLst>
              <a:ext uri="{FF2B5EF4-FFF2-40B4-BE49-F238E27FC236}">
                <a16:creationId xmlns:a16="http://schemas.microsoft.com/office/drawing/2014/main" id="{E54F9432-FAC1-4AA9-91C9-871AABFD3E77}"/>
              </a:ext>
            </a:extLst>
          </p:cNvPr>
          <p:cNvSpPr txBox="1">
            <a:spLocks noChangeArrowheads="1"/>
          </p:cNvSpPr>
          <p:nvPr/>
        </p:nvSpPr>
        <p:spPr bwMode="auto">
          <a:xfrm>
            <a:off x="250825" y="6187049"/>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dirty="0"/>
              <a:t>Atrás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7" presetClass="emph" presetSubtype="2" repeatCount="indefinite" fill="hold" nodeType="afterEffect">
                                  <p:stCondLst>
                                    <p:cond delay="0"/>
                                  </p:stCondLst>
                                  <p:childTnLst>
                                    <p:animClr clrSpc="rgb" dir="cw">
                                      <p:cBhvr>
                                        <p:cTn id="6" dur="2000" fill="hold"/>
                                        <p:tgtEl>
                                          <p:spTgt spid="28677"/>
                                        </p:tgtEl>
                                        <p:attrNameLst>
                                          <p:attrName>stroke.color</p:attrName>
                                        </p:attrNameLst>
                                      </p:cBhvr>
                                      <p:to>
                                        <a:srgbClr val="FFFF66"/>
                                      </p:to>
                                    </p:animClr>
                                    <p:set>
                                      <p:cBhvr>
                                        <p:cTn id="7" dur="2000" fill="hold"/>
                                        <p:tgtEl>
                                          <p:spTgt spid="28677"/>
                                        </p:tgtEl>
                                        <p:attrNameLst>
                                          <p:attrName>stroke.on</p:attrName>
                                        </p:attrNameLst>
                                      </p:cBhvr>
                                      <p:to>
                                        <p:strVal val="true"/>
                                      </p:to>
                                    </p:set>
                                  </p:childTnLst>
                                </p:cTn>
                              </p:par>
                            </p:childTnLst>
                          </p:cTn>
                        </p:par>
                        <p:par>
                          <p:cTn id="8" fill="hold" nodeType="afterGroup">
                            <p:stCondLst>
                              <p:cond delay="2000"/>
                            </p:stCondLst>
                            <p:childTnLst>
                              <p:par>
                                <p:cTn id="9" presetID="7" presetClass="emph" presetSubtype="2" repeatCount="indefinite" fill="hold" nodeType="afterEffect">
                                  <p:stCondLst>
                                    <p:cond delay="0"/>
                                  </p:stCondLst>
                                  <p:childTnLst>
                                    <p:animClr clrSpc="rgb" dir="cw">
                                      <p:cBhvr>
                                        <p:cTn id="10" dur="2000" fill="hold"/>
                                        <p:tgtEl>
                                          <p:spTgt spid="28680"/>
                                        </p:tgtEl>
                                        <p:attrNameLst>
                                          <p:attrName>stroke.color</p:attrName>
                                        </p:attrNameLst>
                                      </p:cBhvr>
                                      <p:to>
                                        <a:srgbClr val="FFFF66"/>
                                      </p:to>
                                    </p:animClr>
                                    <p:set>
                                      <p:cBhvr>
                                        <p:cTn id="11" dur="2000" fill="hold"/>
                                        <p:tgtEl>
                                          <p:spTgt spid="28680"/>
                                        </p:tgtEl>
                                        <p:attrNameLst>
                                          <p:attrName>stroke.on</p:attrName>
                                        </p:attrNameLst>
                                      </p:cBhvr>
                                      <p:to>
                                        <p:strVal val="true"/>
                                      </p:to>
                                    </p:set>
                                  </p:childTnLst>
                                </p:cTn>
                              </p:par>
                            </p:childTnLst>
                          </p:cTn>
                        </p:par>
                        <p:par>
                          <p:cTn id="12" fill="hold" nodeType="afterGroup">
                            <p:stCondLst>
                              <p:cond delay="4000"/>
                            </p:stCondLst>
                            <p:childTnLst>
                              <p:par>
                                <p:cTn id="13" presetID="7" presetClass="emph" presetSubtype="2" repeatCount="indefinite" fill="hold" nodeType="afterEffect">
                                  <p:stCondLst>
                                    <p:cond delay="0"/>
                                  </p:stCondLst>
                                  <p:childTnLst>
                                    <p:animClr clrSpc="rgb" dir="cw">
                                      <p:cBhvr>
                                        <p:cTn id="14" dur="2000" fill="hold"/>
                                        <p:tgtEl>
                                          <p:spTgt spid="28681"/>
                                        </p:tgtEl>
                                        <p:attrNameLst>
                                          <p:attrName>stroke.color</p:attrName>
                                        </p:attrNameLst>
                                      </p:cBhvr>
                                      <p:to>
                                        <a:srgbClr val="FFFF66"/>
                                      </p:to>
                                    </p:animClr>
                                    <p:set>
                                      <p:cBhvr>
                                        <p:cTn id="15" dur="2000" fill="hold"/>
                                        <p:tgtEl>
                                          <p:spTgt spid="28681"/>
                                        </p:tgtEl>
                                        <p:attrNameLst>
                                          <p:attrName>stroke.on</p:attrName>
                                        </p:attrNameLst>
                                      </p:cBhvr>
                                      <p:to>
                                        <p:strVal val="true"/>
                                      </p:to>
                                    </p:set>
                                  </p:childTnLst>
                                </p:cTn>
                              </p:par>
                            </p:childTnLst>
                          </p:cTn>
                        </p:par>
                        <p:par>
                          <p:cTn id="16" fill="hold" nodeType="afterGroup">
                            <p:stCondLst>
                              <p:cond delay="6000"/>
                            </p:stCondLst>
                            <p:childTnLst>
                              <p:par>
                                <p:cTn id="17" presetID="7" presetClass="emph" presetSubtype="2" repeatCount="indefinite" fill="hold" nodeType="afterEffect">
                                  <p:stCondLst>
                                    <p:cond delay="0"/>
                                  </p:stCondLst>
                                  <p:childTnLst>
                                    <p:animClr clrSpc="rgb" dir="cw">
                                      <p:cBhvr>
                                        <p:cTn id="18" dur="2000" fill="hold"/>
                                        <p:tgtEl>
                                          <p:spTgt spid="28682"/>
                                        </p:tgtEl>
                                        <p:attrNameLst>
                                          <p:attrName>stroke.color</p:attrName>
                                        </p:attrNameLst>
                                      </p:cBhvr>
                                      <p:to>
                                        <a:srgbClr val="FFFF66"/>
                                      </p:to>
                                    </p:animClr>
                                    <p:set>
                                      <p:cBhvr>
                                        <p:cTn id="19" dur="2000" fill="hold"/>
                                        <p:tgtEl>
                                          <p:spTgt spid="28682"/>
                                        </p:tgtEl>
                                        <p:attrNameLst>
                                          <p:attrName>stroke.on</p:attrName>
                                        </p:attrNameLst>
                                      </p:cBhvr>
                                      <p:to>
                                        <p:strVal val="true"/>
                                      </p:to>
                                    </p:set>
                                  </p:childTnLst>
                                </p:cTn>
                              </p:par>
                            </p:childTnLst>
                          </p:cTn>
                        </p:par>
                        <p:par>
                          <p:cTn id="20" fill="hold" nodeType="afterGroup">
                            <p:stCondLst>
                              <p:cond delay="8000"/>
                            </p:stCondLst>
                            <p:childTnLst>
                              <p:par>
                                <p:cTn id="21" presetID="7" presetClass="emph" presetSubtype="2" repeatCount="indefinite" fill="hold" nodeType="afterEffect">
                                  <p:stCondLst>
                                    <p:cond delay="0"/>
                                  </p:stCondLst>
                                  <p:childTnLst>
                                    <p:animClr clrSpc="rgb" dir="cw">
                                      <p:cBhvr>
                                        <p:cTn id="22" dur="2000" fill="hold"/>
                                        <p:tgtEl>
                                          <p:spTgt spid="28683"/>
                                        </p:tgtEl>
                                        <p:attrNameLst>
                                          <p:attrName>stroke.color</p:attrName>
                                        </p:attrNameLst>
                                      </p:cBhvr>
                                      <p:to>
                                        <a:srgbClr val="FFFF66"/>
                                      </p:to>
                                    </p:animClr>
                                    <p:set>
                                      <p:cBhvr>
                                        <p:cTn id="23" dur="2000" fill="hold"/>
                                        <p:tgtEl>
                                          <p:spTgt spid="2868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a:extLst>
              <a:ext uri="{FF2B5EF4-FFF2-40B4-BE49-F238E27FC236}">
                <a16:creationId xmlns:a16="http://schemas.microsoft.com/office/drawing/2014/main" id="{7E7AD024-6DFF-4C96-9985-8435FA838355}"/>
              </a:ext>
            </a:extLst>
          </p:cNvPr>
          <p:cNvSpPr>
            <a:spLocks noGrp="1" noChangeArrowheads="1"/>
          </p:cNvSpPr>
          <p:nvPr>
            <p:ph type="title"/>
          </p:nvPr>
        </p:nvSpPr>
        <p:spPr>
          <a:xfrm>
            <a:off x="468313" y="620713"/>
            <a:ext cx="8229600" cy="1143000"/>
          </a:xfrm>
        </p:spPr>
        <p:txBody>
          <a:bodyPr/>
          <a:lstStyle/>
          <a:p>
            <a:pPr eaLnBrk="1" hangingPunct="1"/>
            <a:r>
              <a:rPr lang="es-ES" altLang="es-MX" sz="6600">
                <a:solidFill>
                  <a:srgbClr val="FF0000"/>
                </a:solidFill>
                <a:latin typeface="Matura MT Script Capitals" panose="03020802060602070202" pitchFamily="66" charset="0"/>
              </a:rPr>
              <a:t>Ranura AGP</a:t>
            </a:r>
          </a:p>
        </p:txBody>
      </p:sp>
      <p:pic>
        <p:nvPicPr>
          <p:cNvPr id="29700" name="Picture 4" descr="flyline4">
            <a:extLst>
              <a:ext uri="{FF2B5EF4-FFF2-40B4-BE49-F238E27FC236}">
                <a16:creationId xmlns:a16="http://schemas.microsoft.com/office/drawing/2014/main" id="{B19E06C2-EABD-46C3-8F6E-031AA39514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07559"/>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Text Box 5">
            <a:extLst>
              <a:ext uri="{FF2B5EF4-FFF2-40B4-BE49-F238E27FC236}">
                <a16:creationId xmlns:a16="http://schemas.microsoft.com/office/drawing/2014/main" id="{18693039-C2E4-4B37-8658-A7D12244F0D3}"/>
              </a:ext>
            </a:extLst>
          </p:cNvPr>
          <p:cNvSpPr txBox="1">
            <a:spLocks noChangeArrowheads="1"/>
          </p:cNvSpPr>
          <p:nvPr/>
        </p:nvSpPr>
        <p:spPr bwMode="auto">
          <a:xfrm>
            <a:off x="684213" y="4095750"/>
            <a:ext cx="8027987" cy="1477963"/>
          </a:xfrm>
          <a:prstGeom prst="rect">
            <a:avLst/>
          </a:prstGeom>
          <a:noFill/>
          <a:ln w="9525">
            <a:noFill/>
            <a:miter lim="800000"/>
            <a:headEnd/>
            <a:tailEnd/>
          </a:ln>
        </p:spPr>
        <p:txBody>
          <a:bodyPr>
            <a:spAutoFit/>
          </a:bodyPr>
          <a:lstStyle/>
          <a:p>
            <a:pPr algn="just">
              <a:spcBef>
                <a:spcPct val="50000"/>
              </a:spcBef>
              <a:buFont typeface="Wingdings" pitchFamily="2" charset="2"/>
              <a:buNone/>
              <a:defRPr/>
            </a:pPr>
            <a:r>
              <a:rPr lang="es-ES" dirty="0">
                <a:effectLst>
                  <a:outerShdw blurRad="38100" dist="38100" dir="2700000" algn="tl">
                    <a:srgbClr val="000000">
                      <a:alpha val="43137"/>
                    </a:srgbClr>
                  </a:outerShdw>
                </a:effectLst>
                <a:latin typeface="Comic Sans MS" pitchFamily="66" charset="0"/>
              </a:rPr>
              <a:t>     Actualmente se utiliza exclusivamente para conectar tarjetas de vídeo 3D, por lo que sólo suele haber una. Según el modo de funcionamiento puede ofrecer 264 MB/s o incluso 528 MB/s. Mide unos 8 cm, se encuentra a un lado de las ranuras PCI, casi en la mitad de la tarjeta madre o principal. </a:t>
            </a:r>
          </a:p>
        </p:txBody>
      </p:sp>
      <p:pic>
        <p:nvPicPr>
          <p:cNvPr id="29702" name="Picture 6" descr="ledred">
            <a:extLst>
              <a:ext uri="{FF2B5EF4-FFF2-40B4-BE49-F238E27FC236}">
                <a16:creationId xmlns:a16="http://schemas.microsoft.com/office/drawing/2014/main" id="{FF407A2B-80B0-4B4A-9BB7-994485A4E58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27088" y="4143375"/>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7" descr="pcsalt">
            <a:hlinkClick r:id="rId4" action="ppaction://hlinksldjump"/>
            <a:extLst>
              <a:ext uri="{FF2B5EF4-FFF2-40B4-BE49-F238E27FC236}">
                <a16:creationId xmlns:a16="http://schemas.microsoft.com/office/drawing/2014/main" id="{63166B58-30FA-49E1-902F-1C3878289749}"/>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4" name="Text Box 8">
            <a:extLst>
              <a:ext uri="{FF2B5EF4-FFF2-40B4-BE49-F238E27FC236}">
                <a16:creationId xmlns:a16="http://schemas.microsoft.com/office/drawing/2014/main" id="{8EA07788-C65C-450D-97EE-42CCFD493745}"/>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
        <p:nvSpPr>
          <p:cNvPr id="29705" name="Text Box 9">
            <a:extLst>
              <a:ext uri="{FF2B5EF4-FFF2-40B4-BE49-F238E27FC236}">
                <a16:creationId xmlns:a16="http://schemas.microsoft.com/office/drawing/2014/main" id="{4E8E3639-11D1-4FCE-B707-CB8ED7BE756C}"/>
              </a:ext>
            </a:extLst>
          </p:cNvPr>
          <p:cNvSpPr txBox="1">
            <a:spLocks noChangeArrowheads="1"/>
          </p:cNvSpPr>
          <p:nvPr/>
        </p:nvSpPr>
        <p:spPr bwMode="auto">
          <a:xfrm>
            <a:off x="304800" y="6234503"/>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dirty="0"/>
              <a:t>Atrás</a:t>
            </a:r>
          </a:p>
        </p:txBody>
      </p:sp>
      <p:pic>
        <p:nvPicPr>
          <p:cNvPr id="29706" name="Picture 10" descr="cliquer-10">
            <a:hlinkClick r:id="" action="ppaction://hlinkshowjump?jump=lastslideviewed"/>
            <a:extLst>
              <a:ext uri="{FF2B5EF4-FFF2-40B4-BE49-F238E27FC236}">
                <a16:creationId xmlns:a16="http://schemas.microsoft.com/office/drawing/2014/main" id="{9B12F09D-EE9C-413A-AAC0-DA264949030D}"/>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57200" y="5841206"/>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10 Imagen" descr="2_montar_un_pc_placa_base_023.jpg">
            <a:extLst>
              <a:ext uri="{FF2B5EF4-FFF2-40B4-BE49-F238E27FC236}">
                <a16:creationId xmlns:a16="http://schemas.microsoft.com/office/drawing/2014/main" id="{DD706C98-C162-4231-9940-8780F314BE87}"/>
              </a:ext>
            </a:extLst>
          </p:cNvPr>
          <p:cNvPicPr>
            <a:picLocks noChangeAspect="1"/>
          </p:cNvPicPr>
          <p:nvPr/>
        </p:nvPicPr>
        <p:blipFill>
          <a:blip r:embed="rId7"/>
          <a:stretch>
            <a:fillRect/>
          </a:stretch>
        </p:blipFill>
        <p:spPr>
          <a:xfrm>
            <a:off x="2786050" y="1357298"/>
            <a:ext cx="3448047" cy="2589272"/>
          </a:xfrm>
          <a:prstGeom prst="ellipse">
            <a:avLst/>
          </a:prstGeom>
          <a:ln>
            <a:noFill/>
          </a:ln>
          <a:effectLst>
            <a:softEdge rad="1125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FC37D0C-95D5-4F6A-80ED-E6ED21EFD7E7}"/>
              </a:ext>
            </a:extLst>
          </p:cNvPr>
          <p:cNvPicPr>
            <a:picLocks noChangeAspect="1" noChangeArrowheads="1"/>
          </p:cNvPicPr>
          <p:nvPr/>
        </p:nvPicPr>
        <p:blipFill>
          <a:blip r:embed="rId2">
            <a:lum bright="36000"/>
            <a:extLst>
              <a:ext uri="{28A0092B-C50C-407E-A947-70E740481C1C}">
                <a14:useLocalDpi xmlns:a14="http://schemas.microsoft.com/office/drawing/2010/main" val="0"/>
              </a:ext>
            </a:extLst>
          </a:blip>
          <a:srcRect/>
          <a:stretch>
            <a:fillRect/>
          </a:stretch>
        </p:blipFill>
        <p:spPr bwMode="auto">
          <a:xfrm>
            <a:off x="971550" y="466774"/>
            <a:ext cx="7607234" cy="570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a:hlinkClick r:id="rId3" action="ppaction://hlinksldjump"/>
            <a:extLst>
              <a:ext uri="{FF2B5EF4-FFF2-40B4-BE49-F238E27FC236}">
                <a16:creationId xmlns:a16="http://schemas.microsoft.com/office/drawing/2014/main" id="{3E512C2C-02EC-434A-9B9C-7EA45078C3A6}"/>
              </a:ext>
            </a:extLst>
          </p:cNvPr>
          <p:cNvSpPr>
            <a:spLocks noChangeArrowheads="1"/>
          </p:cNvSpPr>
          <p:nvPr/>
        </p:nvSpPr>
        <p:spPr bwMode="auto">
          <a:xfrm>
            <a:off x="3563938" y="1484313"/>
            <a:ext cx="792162" cy="6477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4100" name="Rectangle 4">
            <a:hlinkClick r:id="rId4" action="ppaction://hlinksldjump"/>
            <a:extLst>
              <a:ext uri="{FF2B5EF4-FFF2-40B4-BE49-F238E27FC236}">
                <a16:creationId xmlns:a16="http://schemas.microsoft.com/office/drawing/2014/main" id="{C7AEA7C9-8D2A-4D68-9783-1B2F245748B3}"/>
              </a:ext>
            </a:extLst>
          </p:cNvPr>
          <p:cNvSpPr>
            <a:spLocks noChangeArrowheads="1"/>
          </p:cNvSpPr>
          <p:nvPr/>
        </p:nvSpPr>
        <p:spPr bwMode="auto">
          <a:xfrm>
            <a:off x="4932363" y="260350"/>
            <a:ext cx="215900" cy="2159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pic>
        <p:nvPicPr>
          <p:cNvPr id="4101" name="Picture 5" descr="flyline4">
            <a:extLst>
              <a:ext uri="{FF2B5EF4-FFF2-40B4-BE49-F238E27FC236}">
                <a16:creationId xmlns:a16="http://schemas.microsoft.com/office/drawing/2014/main" id="{C618D456-7ECC-4E5E-828C-2B8A83BF08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957" y="91281"/>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Rectangle 6">
            <a:extLst>
              <a:ext uri="{FF2B5EF4-FFF2-40B4-BE49-F238E27FC236}">
                <a16:creationId xmlns:a16="http://schemas.microsoft.com/office/drawing/2014/main" id="{0C5304DD-50A3-4F5B-927C-7186E23B07B9}"/>
              </a:ext>
            </a:extLst>
          </p:cNvPr>
          <p:cNvSpPr>
            <a:spLocks noChangeArrowheads="1"/>
          </p:cNvSpPr>
          <p:nvPr/>
        </p:nvSpPr>
        <p:spPr bwMode="auto">
          <a:xfrm>
            <a:off x="684213" y="214313"/>
            <a:ext cx="7772400" cy="1470025"/>
          </a:xfrm>
          <a:prstGeom prst="rect">
            <a:avLst/>
          </a:prstGeom>
          <a:noFill/>
          <a:ln w="9525">
            <a:noFill/>
            <a:miter lim="800000"/>
            <a:headEnd/>
            <a:tailEnd/>
          </a:ln>
        </p:spPr>
        <p:txBody>
          <a:bodyPr anchor="ctr"/>
          <a:lstStyle/>
          <a:p>
            <a:pPr algn="ctr">
              <a:defRPr/>
            </a:pPr>
            <a:r>
              <a:rPr lang="es-ES" sz="7200" dirty="0">
                <a:solidFill>
                  <a:srgbClr val="FF0000"/>
                </a:solidFill>
                <a:effectLst>
                  <a:outerShdw blurRad="38100" dist="38100" dir="2700000" algn="tl">
                    <a:srgbClr val="000000">
                      <a:alpha val="43137"/>
                    </a:srgbClr>
                  </a:outerShdw>
                </a:effectLst>
                <a:latin typeface="Matura MT Script Capitals" pitchFamily="66" charset="0"/>
              </a:rPr>
              <a:t>Ayuda</a:t>
            </a:r>
          </a:p>
        </p:txBody>
      </p:sp>
      <p:pic>
        <p:nvPicPr>
          <p:cNvPr id="4103" name="Picture 7" descr="fleches-43">
            <a:extLst>
              <a:ext uri="{FF2B5EF4-FFF2-40B4-BE49-F238E27FC236}">
                <a16:creationId xmlns:a16="http://schemas.microsoft.com/office/drawing/2014/main" id="{E4ECA7AD-DC10-4FAE-8233-B527F2720F0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2362200"/>
            <a:ext cx="609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8" descr="ecriteaux-40">
            <a:hlinkClick r:id="" action="ppaction://hlinkshowjump?jump=endshow"/>
            <a:extLst>
              <a:ext uri="{FF2B5EF4-FFF2-40B4-BE49-F238E27FC236}">
                <a16:creationId xmlns:a16="http://schemas.microsoft.com/office/drawing/2014/main" id="{2D792390-47FF-47AF-857D-22FEE00D1B2B}"/>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895600" y="5357813"/>
            <a:ext cx="781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9" descr="pcsalt">
            <a:hlinkClick r:id="rId8" action="ppaction://hlinksldjump"/>
            <a:extLst>
              <a:ext uri="{FF2B5EF4-FFF2-40B4-BE49-F238E27FC236}">
                <a16:creationId xmlns:a16="http://schemas.microsoft.com/office/drawing/2014/main" id="{895FFD65-9F84-42BC-A32C-FE0989D44103}"/>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3048000" y="129540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 name="Text Box 10">
            <a:extLst>
              <a:ext uri="{FF2B5EF4-FFF2-40B4-BE49-F238E27FC236}">
                <a16:creationId xmlns:a16="http://schemas.microsoft.com/office/drawing/2014/main" id="{E8D7DEE7-56E3-40E5-BE66-A02E2A51053B}"/>
              </a:ext>
            </a:extLst>
          </p:cNvPr>
          <p:cNvSpPr txBox="1">
            <a:spLocks noChangeArrowheads="1"/>
          </p:cNvSpPr>
          <p:nvPr/>
        </p:nvSpPr>
        <p:spPr bwMode="auto">
          <a:xfrm>
            <a:off x="4572000" y="1462088"/>
            <a:ext cx="4572000" cy="366712"/>
          </a:xfrm>
          <a:prstGeom prst="rect">
            <a:avLst/>
          </a:prstGeom>
          <a:noFill/>
          <a:ln w="9525">
            <a:noFill/>
            <a:miter lim="800000"/>
            <a:headEnd/>
            <a:tailEnd/>
          </a:ln>
        </p:spPr>
        <p:txBody>
          <a:bodyPr>
            <a:spAutoFit/>
          </a:bodyPr>
          <a:lstStyle/>
          <a:p>
            <a:pPr>
              <a:spcBef>
                <a:spcPct val="50000"/>
              </a:spcBef>
              <a:defRPr/>
            </a:pPr>
            <a:r>
              <a:rPr lang="es-ES" b="1" dirty="0">
                <a:effectLst>
                  <a:outerShdw blurRad="38100" dist="38100" dir="2700000" algn="tl">
                    <a:srgbClr val="000000">
                      <a:alpha val="43137"/>
                    </a:srgbClr>
                  </a:outerShdw>
                </a:effectLst>
                <a:latin typeface="Comic Sans MS" pitchFamily="66" charset="0"/>
              </a:rPr>
              <a:t>Menú principal</a:t>
            </a:r>
          </a:p>
        </p:txBody>
      </p:sp>
      <p:sp>
        <p:nvSpPr>
          <p:cNvPr id="4107" name="Text Box 11">
            <a:extLst>
              <a:ext uri="{FF2B5EF4-FFF2-40B4-BE49-F238E27FC236}">
                <a16:creationId xmlns:a16="http://schemas.microsoft.com/office/drawing/2014/main" id="{D5FC94D3-0A77-4263-93DA-7AC631D38B4F}"/>
              </a:ext>
            </a:extLst>
          </p:cNvPr>
          <p:cNvSpPr txBox="1">
            <a:spLocks noChangeArrowheads="1"/>
          </p:cNvSpPr>
          <p:nvPr/>
        </p:nvSpPr>
        <p:spPr bwMode="auto">
          <a:xfrm>
            <a:off x="4572000" y="2286000"/>
            <a:ext cx="2663825" cy="366713"/>
          </a:xfrm>
          <a:prstGeom prst="rect">
            <a:avLst/>
          </a:prstGeom>
          <a:noFill/>
          <a:ln w="9525">
            <a:noFill/>
            <a:miter lim="800000"/>
            <a:headEnd/>
            <a:tailEnd/>
          </a:ln>
        </p:spPr>
        <p:txBody>
          <a:bodyPr>
            <a:spAutoFit/>
          </a:bodyPr>
          <a:lstStyle/>
          <a:p>
            <a:pPr>
              <a:spcBef>
                <a:spcPct val="50000"/>
              </a:spcBef>
              <a:defRPr/>
            </a:pPr>
            <a:r>
              <a:rPr lang="es-ES" b="1" dirty="0">
                <a:effectLst>
                  <a:outerShdw blurRad="38100" dist="38100" dir="2700000" algn="tl">
                    <a:srgbClr val="000000">
                      <a:alpha val="43137"/>
                    </a:srgbClr>
                  </a:outerShdw>
                </a:effectLst>
                <a:latin typeface="Comic Sans MS" pitchFamily="66" charset="0"/>
              </a:rPr>
              <a:t>Hacer clic</a:t>
            </a:r>
          </a:p>
        </p:txBody>
      </p:sp>
      <p:sp>
        <p:nvSpPr>
          <p:cNvPr id="4108" name="Text Box 12">
            <a:extLst>
              <a:ext uri="{FF2B5EF4-FFF2-40B4-BE49-F238E27FC236}">
                <a16:creationId xmlns:a16="http://schemas.microsoft.com/office/drawing/2014/main" id="{E3E2BA49-1BA7-4D07-8D2B-305C88376D08}"/>
              </a:ext>
            </a:extLst>
          </p:cNvPr>
          <p:cNvSpPr txBox="1">
            <a:spLocks noChangeArrowheads="1"/>
          </p:cNvSpPr>
          <p:nvPr/>
        </p:nvSpPr>
        <p:spPr bwMode="auto">
          <a:xfrm>
            <a:off x="4648200" y="5348288"/>
            <a:ext cx="3524250" cy="366712"/>
          </a:xfrm>
          <a:prstGeom prst="rect">
            <a:avLst/>
          </a:prstGeom>
          <a:noFill/>
          <a:ln w="9525">
            <a:noFill/>
            <a:miter lim="800000"/>
            <a:headEnd/>
            <a:tailEnd/>
          </a:ln>
        </p:spPr>
        <p:txBody>
          <a:bodyPr>
            <a:spAutoFit/>
          </a:bodyPr>
          <a:lstStyle/>
          <a:p>
            <a:pPr>
              <a:spcBef>
                <a:spcPct val="50000"/>
              </a:spcBef>
              <a:defRPr/>
            </a:pPr>
            <a:r>
              <a:rPr lang="es-ES" b="1">
                <a:effectLst>
                  <a:outerShdw blurRad="38100" dist="38100" dir="2700000" algn="tl">
                    <a:srgbClr val="000000">
                      <a:alpha val="43137"/>
                    </a:srgbClr>
                  </a:outerShdw>
                </a:effectLst>
                <a:latin typeface="Comic Sans MS" pitchFamily="66" charset="0"/>
              </a:rPr>
              <a:t>Salir del programa</a:t>
            </a:r>
          </a:p>
        </p:txBody>
      </p:sp>
      <p:sp>
        <p:nvSpPr>
          <p:cNvPr id="4109" name="Text Box 15">
            <a:extLst>
              <a:ext uri="{FF2B5EF4-FFF2-40B4-BE49-F238E27FC236}">
                <a16:creationId xmlns:a16="http://schemas.microsoft.com/office/drawing/2014/main" id="{56DECF87-6F65-4A14-A619-486CB1598602}"/>
              </a:ext>
            </a:extLst>
          </p:cNvPr>
          <p:cNvSpPr txBox="1">
            <a:spLocks noChangeArrowheads="1"/>
          </p:cNvSpPr>
          <p:nvPr/>
        </p:nvSpPr>
        <p:spPr bwMode="auto">
          <a:xfrm>
            <a:off x="4572000" y="3068638"/>
            <a:ext cx="2232025" cy="366712"/>
          </a:xfrm>
          <a:prstGeom prst="rect">
            <a:avLst/>
          </a:prstGeom>
          <a:noFill/>
          <a:ln w="9525">
            <a:noFill/>
            <a:miter lim="800000"/>
            <a:headEnd/>
            <a:tailEnd/>
          </a:ln>
        </p:spPr>
        <p:txBody>
          <a:bodyPr>
            <a:spAutoFit/>
          </a:bodyPr>
          <a:lstStyle/>
          <a:p>
            <a:pPr>
              <a:spcBef>
                <a:spcPct val="50000"/>
              </a:spcBef>
              <a:defRPr/>
            </a:pPr>
            <a:r>
              <a:rPr lang="es-ES" b="1" dirty="0">
                <a:effectLst>
                  <a:outerShdw blurRad="38100" dist="38100" dir="2700000" algn="tl">
                    <a:srgbClr val="000000">
                      <a:alpha val="43137"/>
                    </a:srgbClr>
                  </a:outerShdw>
                </a:effectLst>
                <a:latin typeface="Comic Sans MS" pitchFamily="66" charset="0"/>
              </a:rPr>
              <a:t>Película</a:t>
            </a:r>
          </a:p>
        </p:txBody>
      </p:sp>
      <p:pic>
        <p:nvPicPr>
          <p:cNvPr id="4110" name="Picture 16" descr="tournage-08">
            <a:hlinkClick r:id="rId10" action="ppaction://hlinksldjump"/>
            <a:extLst>
              <a:ext uri="{FF2B5EF4-FFF2-40B4-BE49-F238E27FC236}">
                <a16:creationId xmlns:a16="http://schemas.microsoft.com/office/drawing/2014/main" id="{941C6010-A649-428B-BA3D-A12E7AC2BD1F}"/>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2895600" y="2852738"/>
            <a:ext cx="85725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1" name="Text Box 17">
            <a:extLst>
              <a:ext uri="{FF2B5EF4-FFF2-40B4-BE49-F238E27FC236}">
                <a16:creationId xmlns:a16="http://schemas.microsoft.com/office/drawing/2014/main" id="{A84AEF64-0AE9-4EA9-8242-F25C92B318CC}"/>
              </a:ext>
            </a:extLst>
          </p:cNvPr>
          <p:cNvSpPr txBox="1">
            <a:spLocks noChangeArrowheads="1"/>
          </p:cNvSpPr>
          <p:nvPr/>
        </p:nvSpPr>
        <p:spPr bwMode="auto">
          <a:xfrm>
            <a:off x="304800" y="65532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a:t>Atrás</a:t>
            </a:r>
          </a:p>
        </p:txBody>
      </p:sp>
      <p:pic>
        <p:nvPicPr>
          <p:cNvPr id="4112" name="Picture 18" descr="cliquer-10">
            <a:hlinkClick r:id="" action="ppaction://hlinkshowjump?jump=lastslideviewed"/>
            <a:extLst>
              <a:ext uri="{FF2B5EF4-FFF2-40B4-BE49-F238E27FC236}">
                <a16:creationId xmlns:a16="http://schemas.microsoft.com/office/drawing/2014/main" id="{14D36A64-1FE1-4E8F-9D41-31C7411010EF}"/>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3048000" y="4286250"/>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3" name="Picture 19" descr="cliquer-10">
            <a:hlinkClick r:id="" action="ppaction://hlinkshowjump?jump=lastslideviewed"/>
            <a:extLst>
              <a:ext uri="{FF2B5EF4-FFF2-40B4-BE49-F238E27FC236}">
                <a16:creationId xmlns:a16="http://schemas.microsoft.com/office/drawing/2014/main" id="{3E7FA1E7-050D-496E-BAC4-C3D4AD640063}"/>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457200" y="6172200"/>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4" name="Text Box 20">
            <a:extLst>
              <a:ext uri="{FF2B5EF4-FFF2-40B4-BE49-F238E27FC236}">
                <a16:creationId xmlns:a16="http://schemas.microsoft.com/office/drawing/2014/main" id="{2AB3A154-D30D-4928-9FD1-9ADA593204AF}"/>
              </a:ext>
            </a:extLst>
          </p:cNvPr>
          <p:cNvSpPr txBox="1">
            <a:spLocks noChangeArrowheads="1"/>
          </p:cNvSpPr>
          <p:nvPr/>
        </p:nvSpPr>
        <p:spPr bwMode="auto">
          <a:xfrm>
            <a:off x="4648200" y="4357688"/>
            <a:ext cx="2660650" cy="366712"/>
          </a:xfrm>
          <a:prstGeom prst="rect">
            <a:avLst/>
          </a:prstGeom>
          <a:noFill/>
          <a:ln w="9525">
            <a:noFill/>
            <a:miter lim="800000"/>
            <a:headEnd/>
            <a:tailEnd/>
          </a:ln>
        </p:spPr>
        <p:txBody>
          <a:bodyPr>
            <a:spAutoFit/>
          </a:bodyPr>
          <a:lstStyle/>
          <a:p>
            <a:pPr>
              <a:spcBef>
                <a:spcPct val="50000"/>
              </a:spcBef>
              <a:defRPr/>
            </a:pPr>
            <a:r>
              <a:rPr lang="es-ES" b="1" dirty="0">
                <a:effectLst>
                  <a:outerShdw blurRad="38100" dist="38100" dir="2700000" algn="tl">
                    <a:srgbClr val="000000">
                      <a:alpha val="43137"/>
                    </a:srgbClr>
                  </a:outerShdw>
                </a:effectLst>
                <a:latin typeface="Comic Sans MS" pitchFamily="66" charset="0"/>
              </a:rPr>
              <a:t>Atrás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a:extLst>
              <a:ext uri="{FF2B5EF4-FFF2-40B4-BE49-F238E27FC236}">
                <a16:creationId xmlns:a16="http://schemas.microsoft.com/office/drawing/2014/main" id="{DF424FF4-2174-4C89-AF52-F46B5687C69F}"/>
              </a:ext>
            </a:extLst>
          </p:cNvPr>
          <p:cNvSpPr>
            <a:spLocks noGrp="1" noChangeArrowheads="1"/>
          </p:cNvSpPr>
          <p:nvPr>
            <p:ph type="title"/>
          </p:nvPr>
        </p:nvSpPr>
        <p:spPr>
          <a:xfrm>
            <a:off x="571500" y="571500"/>
            <a:ext cx="8229600" cy="1143000"/>
          </a:xfrm>
        </p:spPr>
        <p:txBody>
          <a:bodyPr/>
          <a:lstStyle/>
          <a:p>
            <a:pPr eaLnBrk="1" hangingPunct="1"/>
            <a:r>
              <a:rPr lang="es-ES" altLang="es-MX" sz="6000">
                <a:solidFill>
                  <a:srgbClr val="FF0000"/>
                </a:solidFill>
                <a:latin typeface="Matura MT Script Capitals" panose="03020802060602070202" pitchFamily="66" charset="0"/>
              </a:rPr>
              <a:t>Ranura PCI</a:t>
            </a:r>
          </a:p>
        </p:txBody>
      </p:sp>
      <p:pic>
        <p:nvPicPr>
          <p:cNvPr id="30724" name="Picture 4" descr="flyline4">
            <a:extLst>
              <a:ext uri="{FF2B5EF4-FFF2-40B4-BE49-F238E27FC236}">
                <a16:creationId xmlns:a16="http://schemas.microsoft.com/office/drawing/2014/main" id="{EFF7AB89-DDCE-4A0A-9AEB-823B0F011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16004"/>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 Box 5">
            <a:extLst>
              <a:ext uri="{FF2B5EF4-FFF2-40B4-BE49-F238E27FC236}">
                <a16:creationId xmlns:a16="http://schemas.microsoft.com/office/drawing/2014/main" id="{135C9116-2EEE-4B6A-8CFA-5D7C2FB11953}"/>
              </a:ext>
            </a:extLst>
          </p:cNvPr>
          <p:cNvSpPr txBox="1">
            <a:spLocks noChangeArrowheads="1"/>
          </p:cNvSpPr>
          <p:nvPr/>
        </p:nvSpPr>
        <p:spPr bwMode="auto">
          <a:xfrm>
            <a:off x="684213" y="4572000"/>
            <a:ext cx="8027987" cy="915988"/>
          </a:xfrm>
          <a:prstGeom prst="rect">
            <a:avLst/>
          </a:prstGeom>
          <a:noFill/>
          <a:ln w="9525">
            <a:noFill/>
            <a:miter lim="800000"/>
            <a:headEnd/>
            <a:tailEnd/>
          </a:ln>
        </p:spPr>
        <p:txBody>
          <a:bodyPr>
            <a:spAutoFit/>
          </a:bodyPr>
          <a:lstStyle/>
          <a:p>
            <a:pPr algn="just">
              <a:spcBef>
                <a:spcPct val="50000"/>
              </a:spcBef>
              <a:buFont typeface="Wingdings" pitchFamily="2" charset="2"/>
              <a:buNone/>
              <a:defRPr/>
            </a:pPr>
            <a:r>
              <a:rPr lang="es-ES" dirty="0">
                <a:effectLst>
                  <a:outerShdw blurRad="38100" dist="38100" dir="2700000" algn="tl">
                    <a:srgbClr val="000000">
                      <a:alpha val="43137"/>
                    </a:srgbClr>
                  </a:outerShdw>
                </a:effectLst>
                <a:latin typeface="Comic Sans MS" pitchFamily="66" charset="0"/>
              </a:rPr>
              <a:t>     Es el estándar actual. Pueden dar hasta 132 MB/s a 33 MHz, lo que es suficiente para casi todo, excepto quizá para algunas tarjetas de vídeo 3D. Miden unos 8,5 cm y casi siempre son blancas. </a:t>
            </a:r>
          </a:p>
        </p:txBody>
      </p:sp>
      <p:pic>
        <p:nvPicPr>
          <p:cNvPr id="30726" name="Picture 6" descr="ledred">
            <a:extLst>
              <a:ext uri="{FF2B5EF4-FFF2-40B4-BE49-F238E27FC236}">
                <a16:creationId xmlns:a16="http://schemas.microsoft.com/office/drawing/2014/main" id="{A736EC1E-0A3D-49E1-8332-3A81B812F84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27088" y="4645025"/>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7" descr="pcsalt">
            <a:hlinkClick r:id="rId4" action="ppaction://hlinksldjump"/>
            <a:extLst>
              <a:ext uri="{FF2B5EF4-FFF2-40B4-BE49-F238E27FC236}">
                <a16:creationId xmlns:a16="http://schemas.microsoft.com/office/drawing/2014/main" id="{C9CC2CAB-09B3-495C-862F-0CD3122EBAE6}"/>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8" name="Text Box 8">
            <a:extLst>
              <a:ext uri="{FF2B5EF4-FFF2-40B4-BE49-F238E27FC236}">
                <a16:creationId xmlns:a16="http://schemas.microsoft.com/office/drawing/2014/main" id="{70144CA1-2ADF-4F12-8FCA-86624FF8842A}"/>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pic>
        <p:nvPicPr>
          <p:cNvPr id="30729" name="Picture 9" descr="cliquer-10">
            <a:hlinkClick r:id="" action="ppaction://hlinkshowjump?jump=lastslideviewed"/>
            <a:extLst>
              <a:ext uri="{FF2B5EF4-FFF2-40B4-BE49-F238E27FC236}">
                <a16:creationId xmlns:a16="http://schemas.microsoft.com/office/drawing/2014/main" id="{B637B181-5831-4960-B0A5-9A9DD66855E8}"/>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78852" y="5798344"/>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0" name="Text Box 10">
            <a:extLst>
              <a:ext uri="{FF2B5EF4-FFF2-40B4-BE49-F238E27FC236}">
                <a16:creationId xmlns:a16="http://schemas.microsoft.com/office/drawing/2014/main" id="{0F210C73-0CFB-4CAC-A8EE-F467E5093F2C}"/>
              </a:ext>
            </a:extLst>
          </p:cNvPr>
          <p:cNvSpPr txBox="1">
            <a:spLocks noChangeArrowheads="1"/>
          </p:cNvSpPr>
          <p:nvPr/>
        </p:nvSpPr>
        <p:spPr bwMode="auto">
          <a:xfrm>
            <a:off x="243328" y="6200775"/>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dirty="0"/>
              <a:t>Atrás</a:t>
            </a:r>
          </a:p>
        </p:txBody>
      </p:sp>
      <p:pic>
        <p:nvPicPr>
          <p:cNvPr id="11" name="10 Imagen" descr="RANURA_PCI.png">
            <a:extLst>
              <a:ext uri="{FF2B5EF4-FFF2-40B4-BE49-F238E27FC236}">
                <a16:creationId xmlns:a16="http://schemas.microsoft.com/office/drawing/2014/main" id="{55B9B42C-0EF9-40DE-A9E9-356D371C29D8}"/>
              </a:ext>
            </a:extLst>
          </p:cNvPr>
          <p:cNvPicPr>
            <a:picLocks noChangeAspect="1"/>
          </p:cNvPicPr>
          <p:nvPr/>
        </p:nvPicPr>
        <p:blipFill>
          <a:blip r:embed="rId7"/>
          <a:stretch>
            <a:fillRect/>
          </a:stretch>
        </p:blipFill>
        <p:spPr>
          <a:xfrm>
            <a:off x="3357554" y="1785926"/>
            <a:ext cx="2752725" cy="244792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a:extLst>
              <a:ext uri="{FF2B5EF4-FFF2-40B4-BE49-F238E27FC236}">
                <a16:creationId xmlns:a16="http://schemas.microsoft.com/office/drawing/2014/main" id="{0BAEBFE2-04A6-48C6-AC71-F5085D9F1B0A}"/>
              </a:ext>
            </a:extLst>
          </p:cNvPr>
          <p:cNvSpPr>
            <a:spLocks noGrp="1" noChangeArrowheads="1"/>
          </p:cNvSpPr>
          <p:nvPr>
            <p:ph type="title"/>
          </p:nvPr>
        </p:nvSpPr>
        <p:spPr>
          <a:xfrm>
            <a:off x="468313" y="620713"/>
            <a:ext cx="8229600" cy="1143000"/>
          </a:xfrm>
        </p:spPr>
        <p:txBody>
          <a:bodyPr/>
          <a:lstStyle/>
          <a:p>
            <a:pPr eaLnBrk="1" hangingPunct="1"/>
            <a:r>
              <a:rPr lang="es-ES" altLang="es-MX" sz="6000">
                <a:solidFill>
                  <a:srgbClr val="FF0000"/>
                </a:solidFill>
                <a:latin typeface="Matura MT Script Capitals" panose="03020802060602070202" pitchFamily="66" charset="0"/>
              </a:rPr>
              <a:t>Conector ATX</a:t>
            </a:r>
          </a:p>
        </p:txBody>
      </p:sp>
      <p:pic>
        <p:nvPicPr>
          <p:cNvPr id="31748" name="Picture 4" descr="flyline4">
            <a:extLst>
              <a:ext uri="{FF2B5EF4-FFF2-40B4-BE49-F238E27FC236}">
                <a16:creationId xmlns:a16="http://schemas.microsoft.com/office/drawing/2014/main" id="{42C834F0-7CA2-46DF-9030-0FCFC6ED6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96045"/>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 Box 5">
            <a:extLst>
              <a:ext uri="{FF2B5EF4-FFF2-40B4-BE49-F238E27FC236}">
                <a16:creationId xmlns:a16="http://schemas.microsoft.com/office/drawing/2014/main" id="{1AB170F4-F327-4FD6-B583-C8FFBF1A5BDE}"/>
              </a:ext>
            </a:extLst>
          </p:cNvPr>
          <p:cNvSpPr txBox="1">
            <a:spLocks noChangeArrowheads="1"/>
          </p:cNvSpPr>
          <p:nvPr/>
        </p:nvSpPr>
        <p:spPr bwMode="auto">
          <a:xfrm>
            <a:off x="468313" y="3068638"/>
            <a:ext cx="8135937" cy="2289175"/>
          </a:xfrm>
          <a:prstGeom prst="rect">
            <a:avLst/>
          </a:prstGeom>
          <a:noFill/>
          <a:ln w="9525">
            <a:noFill/>
            <a:miter lim="800000"/>
            <a:headEnd/>
            <a:tailEnd/>
          </a:ln>
        </p:spPr>
        <p:txBody>
          <a:bodyPr>
            <a:spAutoFit/>
          </a:bodyPr>
          <a:lstStyle/>
          <a:p>
            <a:pPr>
              <a:defRPr/>
            </a:pPr>
            <a:r>
              <a:rPr lang="es-ES" dirty="0">
                <a:effectLst>
                  <a:outerShdw blurRad="38100" dist="38100" dir="2700000" algn="tl">
                    <a:srgbClr val="000000">
                      <a:alpha val="43137"/>
                    </a:srgbClr>
                  </a:outerShdw>
                </a:effectLst>
                <a:latin typeface="Comic Sans MS" pitchFamily="66" charset="0"/>
              </a:rPr>
              <a:t>     Son las más comunes y difundidas en el mercado, se puede decir que se están convirtiendo en un estándar y pueden llegar a ser las únicas en el mercado informático. Sus principales diferencias con las AT son las de mas fácil ventilación y menos enredo de cables, debido a la colocación de los conectores ya que el microprocesador suele colocarse cerca del ventilador de la fuente de alimentación y los conectores para discos cerca de los extremos de la placa. Además, reciben la electricidad mediante un conector formado por una sola pieza.</a:t>
            </a:r>
          </a:p>
        </p:txBody>
      </p:sp>
      <p:pic>
        <p:nvPicPr>
          <p:cNvPr id="31750" name="Picture 6" descr="_Y29uZWN0b3JfYXR4Mg==">
            <a:extLst>
              <a:ext uri="{FF2B5EF4-FFF2-40B4-BE49-F238E27FC236}">
                <a16:creationId xmlns:a16="http://schemas.microsoft.com/office/drawing/2014/main" id="{76F23910-12BF-487D-A7E7-DF9D6B834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1628775"/>
            <a:ext cx="17145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7" descr="ledred">
            <a:extLst>
              <a:ext uri="{FF2B5EF4-FFF2-40B4-BE49-F238E27FC236}">
                <a16:creationId xmlns:a16="http://schemas.microsoft.com/office/drawing/2014/main" id="{136E39BC-3556-4077-BF0B-FC0A7AD46DA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141663"/>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8" descr="pcsalt">
            <a:hlinkClick r:id="rId5" action="ppaction://hlinksldjump"/>
            <a:extLst>
              <a:ext uri="{FF2B5EF4-FFF2-40B4-BE49-F238E27FC236}">
                <a16:creationId xmlns:a16="http://schemas.microsoft.com/office/drawing/2014/main" id="{91D8D61A-CD47-4C98-98D1-4FE0A283D8D0}"/>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3" name="Text Box 9">
            <a:extLst>
              <a:ext uri="{FF2B5EF4-FFF2-40B4-BE49-F238E27FC236}">
                <a16:creationId xmlns:a16="http://schemas.microsoft.com/office/drawing/2014/main" id="{9ADBAB54-1E9A-4D6D-8B36-FDDF49611E90}"/>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
        <p:nvSpPr>
          <p:cNvPr id="31754" name="Text Box 10">
            <a:extLst>
              <a:ext uri="{FF2B5EF4-FFF2-40B4-BE49-F238E27FC236}">
                <a16:creationId xmlns:a16="http://schemas.microsoft.com/office/drawing/2014/main" id="{DF991DEF-CEB9-41EE-B5A1-5ED3907F5FBA}"/>
              </a:ext>
            </a:extLst>
          </p:cNvPr>
          <p:cNvSpPr txBox="1">
            <a:spLocks noChangeArrowheads="1"/>
          </p:cNvSpPr>
          <p:nvPr/>
        </p:nvSpPr>
        <p:spPr bwMode="auto">
          <a:xfrm>
            <a:off x="250825" y="6200775"/>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dirty="0"/>
              <a:t>Atrás</a:t>
            </a:r>
          </a:p>
        </p:txBody>
      </p:sp>
      <p:pic>
        <p:nvPicPr>
          <p:cNvPr id="31755" name="Picture 11" descr="cliquer-10">
            <a:hlinkClick r:id="" action="ppaction://hlinkshowjump?jump=lastslideviewed"/>
            <a:extLst>
              <a:ext uri="{FF2B5EF4-FFF2-40B4-BE49-F238E27FC236}">
                <a16:creationId xmlns:a16="http://schemas.microsoft.com/office/drawing/2014/main" id="{D3E31EFD-E056-4164-A1AB-EF38314D1BC9}"/>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69888" y="5733256"/>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a:extLst>
              <a:ext uri="{FF2B5EF4-FFF2-40B4-BE49-F238E27FC236}">
                <a16:creationId xmlns:a16="http://schemas.microsoft.com/office/drawing/2014/main" id="{1E3C8238-08C2-4034-8F09-1EBC8DD54126}"/>
              </a:ext>
            </a:extLst>
          </p:cNvPr>
          <p:cNvSpPr>
            <a:spLocks noGrp="1" noChangeArrowheads="1"/>
          </p:cNvSpPr>
          <p:nvPr>
            <p:ph type="title"/>
          </p:nvPr>
        </p:nvSpPr>
        <p:spPr>
          <a:xfrm>
            <a:off x="468313" y="620713"/>
            <a:ext cx="8229600" cy="1143000"/>
          </a:xfrm>
        </p:spPr>
        <p:txBody>
          <a:bodyPr/>
          <a:lstStyle/>
          <a:p>
            <a:pPr eaLnBrk="1" hangingPunct="1"/>
            <a:r>
              <a:rPr lang="es-ES" altLang="es-MX" sz="6000" b="1">
                <a:solidFill>
                  <a:srgbClr val="FF0000"/>
                </a:solidFill>
                <a:latin typeface="Matura MT Script Capitals" panose="03020802060602070202" pitchFamily="66" charset="0"/>
              </a:rPr>
              <a:t>Pila del computador</a:t>
            </a:r>
          </a:p>
        </p:txBody>
      </p:sp>
      <p:pic>
        <p:nvPicPr>
          <p:cNvPr id="32772" name="Picture 4" descr="flyline4">
            <a:extLst>
              <a:ext uri="{FF2B5EF4-FFF2-40B4-BE49-F238E27FC236}">
                <a16:creationId xmlns:a16="http://schemas.microsoft.com/office/drawing/2014/main" id="{041D1081-1887-4B73-83A5-F8CDB1EFA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272" y="109539"/>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 Box 5">
            <a:extLst>
              <a:ext uri="{FF2B5EF4-FFF2-40B4-BE49-F238E27FC236}">
                <a16:creationId xmlns:a16="http://schemas.microsoft.com/office/drawing/2014/main" id="{F056E7C0-72D6-4E89-AECF-2C2190196792}"/>
              </a:ext>
            </a:extLst>
          </p:cNvPr>
          <p:cNvSpPr txBox="1">
            <a:spLocks noChangeArrowheads="1"/>
          </p:cNvSpPr>
          <p:nvPr/>
        </p:nvSpPr>
        <p:spPr bwMode="auto">
          <a:xfrm>
            <a:off x="539750" y="3573463"/>
            <a:ext cx="8027988" cy="1739900"/>
          </a:xfrm>
          <a:prstGeom prst="rect">
            <a:avLst/>
          </a:prstGeom>
          <a:noFill/>
          <a:ln w="9525">
            <a:noFill/>
            <a:miter lim="800000"/>
            <a:headEnd/>
            <a:tailEnd/>
          </a:ln>
        </p:spPr>
        <p:txBody>
          <a:bodyPr>
            <a:spAutoFit/>
          </a:bodyPr>
          <a:lstStyle/>
          <a:p>
            <a:pPr>
              <a:defRPr/>
            </a:pPr>
            <a:r>
              <a:rPr lang="es-ES" dirty="0">
                <a:effectLst>
                  <a:outerShdw blurRad="38100" dist="38100" dir="2700000" algn="tl">
                    <a:srgbClr val="000000">
                      <a:alpha val="43137"/>
                    </a:srgbClr>
                  </a:outerShdw>
                </a:effectLst>
                <a:latin typeface="Comic Sans MS" pitchFamily="66" charset="0"/>
              </a:rPr>
              <a:t>     La pila permite suministrar la energía necesaria al Chip CMOS para que el BIOS se mantenga actualizado con los datos configurados. Esta pila puede durar entre 2 a 5 años y tiene voltaje de 3.5 V y es muy similar a las del reloj solo que un poco más grande. La forma de conectarse es muy fácil, ya que las mayorías de las tarjetas madre incorporan un pequeño conector para ella en donde ajusta a presión.</a:t>
            </a:r>
          </a:p>
        </p:txBody>
      </p:sp>
      <p:pic>
        <p:nvPicPr>
          <p:cNvPr id="32774" name="Picture 6" descr="_cGlsYV9wYw==">
            <a:extLst>
              <a:ext uri="{FF2B5EF4-FFF2-40B4-BE49-F238E27FC236}">
                <a16:creationId xmlns:a16="http://schemas.microsoft.com/office/drawing/2014/main" id="{911AF229-645B-462C-BA57-C189FF4E0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838" y="1844675"/>
            <a:ext cx="17145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Picture 7" descr="ledred">
            <a:extLst>
              <a:ext uri="{FF2B5EF4-FFF2-40B4-BE49-F238E27FC236}">
                <a16:creationId xmlns:a16="http://schemas.microsoft.com/office/drawing/2014/main" id="{83AE55BA-912D-4EB4-88D0-B733CEF3B7C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84213" y="364490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6" name="Picture 8" descr="pcsalt">
            <a:hlinkClick r:id="rId5" action="ppaction://hlinksldjump"/>
            <a:extLst>
              <a:ext uri="{FF2B5EF4-FFF2-40B4-BE49-F238E27FC236}">
                <a16:creationId xmlns:a16="http://schemas.microsoft.com/office/drawing/2014/main" id="{E0B995FB-15B6-4E71-8FCF-3DD1F0E1F5CA}"/>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Text Box 9">
            <a:extLst>
              <a:ext uri="{FF2B5EF4-FFF2-40B4-BE49-F238E27FC236}">
                <a16:creationId xmlns:a16="http://schemas.microsoft.com/office/drawing/2014/main" id="{FDBA035E-03ED-44C2-89E3-B9534AB0C37D}"/>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pic>
        <p:nvPicPr>
          <p:cNvPr id="32778" name="Picture 10" descr="cliquer-10">
            <a:hlinkClick r:id="" action="ppaction://hlinkshowjump?jump=lastslideviewed"/>
            <a:extLst>
              <a:ext uri="{FF2B5EF4-FFF2-40B4-BE49-F238E27FC236}">
                <a16:creationId xmlns:a16="http://schemas.microsoft.com/office/drawing/2014/main" id="{A718A489-B393-4986-A8EF-F054597C3E5D}"/>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42913" y="5776645"/>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9" name="Text Box 11">
            <a:extLst>
              <a:ext uri="{FF2B5EF4-FFF2-40B4-BE49-F238E27FC236}">
                <a16:creationId xmlns:a16="http://schemas.microsoft.com/office/drawing/2014/main" id="{C5FC0C72-F9CF-402D-B8D0-FA27D316D006}"/>
              </a:ext>
            </a:extLst>
          </p:cNvPr>
          <p:cNvSpPr txBox="1">
            <a:spLocks noChangeArrowheads="1"/>
          </p:cNvSpPr>
          <p:nvPr/>
        </p:nvSpPr>
        <p:spPr bwMode="auto">
          <a:xfrm>
            <a:off x="194335" y="6186487"/>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dirty="0"/>
              <a:t>Atrás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a:extLst>
              <a:ext uri="{FF2B5EF4-FFF2-40B4-BE49-F238E27FC236}">
                <a16:creationId xmlns:a16="http://schemas.microsoft.com/office/drawing/2014/main" id="{FE345198-CCE2-4A6D-ABDF-A23AF791507F}"/>
              </a:ext>
            </a:extLst>
          </p:cNvPr>
          <p:cNvSpPr>
            <a:spLocks noGrp="1" noChangeArrowheads="1"/>
          </p:cNvSpPr>
          <p:nvPr>
            <p:ph type="title"/>
          </p:nvPr>
        </p:nvSpPr>
        <p:spPr>
          <a:xfrm>
            <a:off x="457200" y="428625"/>
            <a:ext cx="8229600" cy="1143000"/>
          </a:xfrm>
        </p:spPr>
        <p:txBody>
          <a:bodyPr/>
          <a:lstStyle/>
          <a:p>
            <a:pPr eaLnBrk="1" hangingPunct="1"/>
            <a:r>
              <a:rPr lang="es-ES" altLang="es-MX" sz="6000">
                <a:solidFill>
                  <a:srgbClr val="FF0000"/>
                </a:solidFill>
                <a:latin typeface="Matura MT Script Capitals" panose="03020802060602070202" pitchFamily="66" charset="0"/>
              </a:rPr>
              <a:t>Tarjeta de video</a:t>
            </a:r>
          </a:p>
        </p:txBody>
      </p:sp>
      <p:pic>
        <p:nvPicPr>
          <p:cNvPr id="33796" name="Picture 4">
            <a:extLst>
              <a:ext uri="{FF2B5EF4-FFF2-40B4-BE49-F238E27FC236}">
                <a16:creationId xmlns:a16="http://schemas.microsoft.com/office/drawing/2014/main" id="{C6397749-276E-4F22-B59B-8A5974C78FB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850" y="2060575"/>
            <a:ext cx="3527425" cy="276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pic>
      <p:pic>
        <p:nvPicPr>
          <p:cNvPr id="33797" name="Picture 5" descr="flyline4">
            <a:extLst>
              <a:ext uri="{FF2B5EF4-FFF2-40B4-BE49-F238E27FC236}">
                <a16:creationId xmlns:a16="http://schemas.microsoft.com/office/drawing/2014/main" id="{14E32FB0-B76D-4098-84FC-9B84C968E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07951"/>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 Box 6">
            <a:extLst>
              <a:ext uri="{FF2B5EF4-FFF2-40B4-BE49-F238E27FC236}">
                <a16:creationId xmlns:a16="http://schemas.microsoft.com/office/drawing/2014/main" id="{C982AC77-37BE-47B7-B7E7-DDBE545C1F54}"/>
              </a:ext>
            </a:extLst>
          </p:cNvPr>
          <p:cNvSpPr txBox="1">
            <a:spLocks noChangeArrowheads="1"/>
          </p:cNvSpPr>
          <p:nvPr/>
        </p:nvSpPr>
        <p:spPr bwMode="auto">
          <a:xfrm>
            <a:off x="3779838" y="1989138"/>
            <a:ext cx="5040312" cy="3387725"/>
          </a:xfrm>
          <a:prstGeom prst="rect">
            <a:avLst/>
          </a:prstGeom>
          <a:noFill/>
          <a:ln w="9525">
            <a:noFill/>
            <a:miter lim="800000"/>
            <a:headEnd/>
            <a:tailEnd/>
          </a:ln>
        </p:spPr>
        <p:txBody>
          <a:bodyPr>
            <a:spAutoFit/>
          </a:bodyPr>
          <a:lstStyle/>
          <a:p>
            <a:pPr algn="just">
              <a:defRPr/>
            </a:pPr>
            <a:r>
              <a:rPr lang="es-ES" dirty="0">
                <a:effectLst>
                  <a:outerShdw blurRad="38100" dist="38100" dir="2700000" algn="tl">
                    <a:srgbClr val="000000">
                      <a:alpha val="43137"/>
                    </a:srgbClr>
                  </a:outerShdw>
                </a:effectLst>
                <a:latin typeface="Comic Sans MS" pitchFamily="66" charset="0"/>
              </a:rPr>
              <a:t>     Es una tarjeta que le permite al PC mostrar imágenes en el monitor; se la conoce con muchos nombres, como tarjeta gráfica, tarjeta de video, adaptador de video y controlador de video. Esta tarjeta convierte los datos con los que trabaja el computador en las señales que forman las imágenes en el monitor. En los PC económicos, es común que la tarjeta de video sea reemplazada por un chip de video integrado en la tarjeta madre, ese esquema reduce el precio del PC y la calidad es aceptable.</a:t>
            </a:r>
          </a:p>
        </p:txBody>
      </p:sp>
      <p:pic>
        <p:nvPicPr>
          <p:cNvPr id="33799" name="Picture 7" descr="ledred">
            <a:extLst>
              <a:ext uri="{FF2B5EF4-FFF2-40B4-BE49-F238E27FC236}">
                <a16:creationId xmlns:a16="http://schemas.microsoft.com/office/drawing/2014/main" id="{CEDF115F-CC4C-4E62-B30C-D8B21FA0D41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924300" y="2060575"/>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Picture 8" descr="pcsalt">
            <a:hlinkClick r:id="rId5" action="ppaction://hlinksldjump"/>
            <a:extLst>
              <a:ext uri="{FF2B5EF4-FFF2-40B4-BE49-F238E27FC236}">
                <a16:creationId xmlns:a16="http://schemas.microsoft.com/office/drawing/2014/main" id="{A4F90CCA-F1F8-41FB-8A42-C87790D245AF}"/>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Picture 9" descr="cliquer-10">
            <a:hlinkClick r:id="" action="ppaction://hlinkshowjump?jump=lastslideviewed"/>
            <a:extLst>
              <a:ext uri="{FF2B5EF4-FFF2-40B4-BE49-F238E27FC236}">
                <a16:creationId xmlns:a16="http://schemas.microsoft.com/office/drawing/2014/main" id="{5A2ECD6E-ECF7-4FA0-8CF7-6FA272174FCC}"/>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57200" y="5816917"/>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2" name="Text Box 10">
            <a:extLst>
              <a:ext uri="{FF2B5EF4-FFF2-40B4-BE49-F238E27FC236}">
                <a16:creationId xmlns:a16="http://schemas.microsoft.com/office/drawing/2014/main" id="{2709D691-851D-4F82-BB7C-4BB7CF433D33}"/>
              </a:ext>
            </a:extLst>
          </p:cNvPr>
          <p:cNvSpPr txBox="1">
            <a:spLocks noChangeArrowheads="1"/>
          </p:cNvSpPr>
          <p:nvPr/>
        </p:nvSpPr>
        <p:spPr bwMode="auto">
          <a:xfrm>
            <a:off x="266700" y="6246018"/>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a:t>Atrás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BD1142C2-FCFA-4ACA-B4A1-55451560537C}"/>
              </a:ext>
            </a:extLst>
          </p:cNvPr>
          <p:cNvSpPr>
            <a:spLocks noGrp="1" noChangeArrowheads="1"/>
          </p:cNvSpPr>
          <p:nvPr>
            <p:ph type="title"/>
          </p:nvPr>
        </p:nvSpPr>
        <p:spPr>
          <a:xfrm>
            <a:off x="428625" y="428625"/>
            <a:ext cx="8229600" cy="1143000"/>
          </a:xfrm>
        </p:spPr>
        <p:txBody>
          <a:bodyPr/>
          <a:lstStyle/>
          <a:p>
            <a:pPr eaLnBrk="1" hangingPunct="1"/>
            <a:r>
              <a:rPr lang="es-ES" altLang="es-MX" sz="6600">
                <a:solidFill>
                  <a:srgbClr val="FF0000"/>
                </a:solidFill>
                <a:latin typeface="Matura MT Script Capitals" panose="03020802060602070202" pitchFamily="66" charset="0"/>
              </a:rPr>
              <a:t>Tarjeta de audio</a:t>
            </a:r>
          </a:p>
        </p:txBody>
      </p:sp>
      <p:pic>
        <p:nvPicPr>
          <p:cNvPr id="34820" name="Picture 4" descr="figura4">
            <a:extLst>
              <a:ext uri="{FF2B5EF4-FFF2-40B4-BE49-F238E27FC236}">
                <a16:creationId xmlns:a16="http://schemas.microsoft.com/office/drawing/2014/main" id="{93B0CBD4-6C34-4985-982B-D03603B6806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088" y="4005263"/>
            <a:ext cx="36195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5" descr="audiophile_2496">
            <a:extLst>
              <a:ext uri="{FF2B5EF4-FFF2-40B4-BE49-F238E27FC236}">
                <a16:creationId xmlns:a16="http://schemas.microsoft.com/office/drawing/2014/main" id="{E5CF5E19-9393-4E9C-991D-00D997B56F6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0825" y="1090613"/>
            <a:ext cx="3714750"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6" descr="flyline4">
            <a:extLst>
              <a:ext uri="{FF2B5EF4-FFF2-40B4-BE49-F238E27FC236}">
                <a16:creationId xmlns:a16="http://schemas.microsoft.com/office/drawing/2014/main" id="{295FE1CF-2A73-495D-BCD1-97980B242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79974"/>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Text Box 7">
            <a:extLst>
              <a:ext uri="{FF2B5EF4-FFF2-40B4-BE49-F238E27FC236}">
                <a16:creationId xmlns:a16="http://schemas.microsoft.com/office/drawing/2014/main" id="{B9A2C96D-9502-4793-AE39-75D4310AF567}"/>
              </a:ext>
            </a:extLst>
          </p:cNvPr>
          <p:cNvSpPr txBox="1">
            <a:spLocks noChangeArrowheads="1"/>
          </p:cNvSpPr>
          <p:nvPr/>
        </p:nvSpPr>
        <p:spPr bwMode="auto">
          <a:xfrm>
            <a:off x="3924300" y="1916113"/>
            <a:ext cx="4824413" cy="3970337"/>
          </a:xfrm>
          <a:prstGeom prst="rect">
            <a:avLst/>
          </a:prstGeom>
          <a:noFill/>
          <a:ln w="9525">
            <a:noFill/>
            <a:miter lim="800000"/>
            <a:headEnd/>
            <a:tailEnd/>
          </a:ln>
        </p:spPr>
        <p:txBody>
          <a:bodyPr>
            <a:spAutoFit/>
          </a:bodyPr>
          <a:lstStyle/>
          <a:p>
            <a:pPr algn="just">
              <a:defRPr/>
            </a:pPr>
            <a:r>
              <a:rPr lang="es-ES" dirty="0">
                <a:effectLst>
                  <a:outerShdw blurRad="38100" dist="38100" dir="2700000" algn="tl">
                    <a:srgbClr val="000000">
                      <a:alpha val="43137"/>
                    </a:srgbClr>
                  </a:outerShdw>
                </a:effectLst>
                <a:latin typeface="Comic Sans MS" pitchFamily="66" charset="0"/>
              </a:rPr>
              <a:t>     Es la que permite al computador manejar sonido (también se conoce como tarjeta de audio). Esta tarjeta hace posible reproducir sonido por medio de los parlantes o grabar sonidos provenientes del exterior mediante el micrófono (es una tarjeta interna, pero tiene puertos externos en los que se conectan los parlantes y el micrófono). En los PC de bajo costo, a veces la tarjeta de sonido es reemplazada por un chip de sonido integrado en la tarjeta madre; eso reduce el precio del computador, pero la calidad es aceptable.</a:t>
            </a:r>
          </a:p>
        </p:txBody>
      </p:sp>
      <p:pic>
        <p:nvPicPr>
          <p:cNvPr id="34824" name="Picture 8" descr="ledred">
            <a:extLst>
              <a:ext uri="{FF2B5EF4-FFF2-40B4-BE49-F238E27FC236}">
                <a16:creationId xmlns:a16="http://schemas.microsoft.com/office/drawing/2014/main" id="{3035EA54-8B2A-434D-B85F-CD3BEFC7B7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067175" y="198913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5" name="Picture 9" descr="pcsalt">
            <a:hlinkClick r:id="rId6" action="ppaction://hlinksldjump"/>
            <a:extLst>
              <a:ext uri="{FF2B5EF4-FFF2-40B4-BE49-F238E27FC236}">
                <a16:creationId xmlns:a16="http://schemas.microsoft.com/office/drawing/2014/main" id="{A16FBCBA-857B-4FD9-8797-850025344AFA}"/>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6" name="Text Box 10">
            <a:extLst>
              <a:ext uri="{FF2B5EF4-FFF2-40B4-BE49-F238E27FC236}">
                <a16:creationId xmlns:a16="http://schemas.microsoft.com/office/drawing/2014/main" id="{5588FB7D-AB36-4A5E-A06F-0359329CE8ED}"/>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
        <p:nvSpPr>
          <p:cNvPr id="34827" name="Text Box 11">
            <a:extLst>
              <a:ext uri="{FF2B5EF4-FFF2-40B4-BE49-F238E27FC236}">
                <a16:creationId xmlns:a16="http://schemas.microsoft.com/office/drawing/2014/main" id="{DBEE368B-D169-49C8-A3E5-0558FCF92839}"/>
              </a:ext>
            </a:extLst>
          </p:cNvPr>
          <p:cNvSpPr txBox="1">
            <a:spLocks noChangeArrowheads="1"/>
          </p:cNvSpPr>
          <p:nvPr/>
        </p:nvSpPr>
        <p:spPr bwMode="auto">
          <a:xfrm>
            <a:off x="250825" y="6255544"/>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dirty="0"/>
              <a:t>Atrás</a:t>
            </a:r>
          </a:p>
        </p:txBody>
      </p:sp>
      <p:pic>
        <p:nvPicPr>
          <p:cNvPr id="34828" name="Picture 12" descr="cliquer-10">
            <a:hlinkClick r:id="" action="ppaction://hlinkshowjump?jump=lastslideviewed"/>
            <a:extLst>
              <a:ext uri="{FF2B5EF4-FFF2-40B4-BE49-F238E27FC236}">
                <a16:creationId xmlns:a16="http://schemas.microsoft.com/office/drawing/2014/main" id="{14D8E198-68FB-4317-AEE4-953BC99CEE23}"/>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369888" y="5886450"/>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a:extLst>
              <a:ext uri="{FF2B5EF4-FFF2-40B4-BE49-F238E27FC236}">
                <a16:creationId xmlns:a16="http://schemas.microsoft.com/office/drawing/2014/main" id="{CF47B79D-E791-44BE-AFE3-4EAC373C7103}"/>
              </a:ext>
            </a:extLst>
          </p:cNvPr>
          <p:cNvSpPr>
            <a:spLocks noGrp="1" noChangeArrowheads="1"/>
          </p:cNvSpPr>
          <p:nvPr>
            <p:ph type="title"/>
          </p:nvPr>
        </p:nvSpPr>
        <p:spPr>
          <a:xfrm>
            <a:off x="457200" y="428625"/>
            <a:ext cx="8229600" cy="1143000"/>
          </a:xfrm>
        </p:spPr>
        <p:txBody>
          <a:bodyPr/>
          <a:lstStyle/>
          <a:p>
            <a:pPr eaLnBrk="1" hangingPunct="1"/>
            <a:r>
              <a:rPr lang="es-ES" altLang="es-MX" sz="6000">
                <a:solidFill>
                  <a:srgbClr val="FF0000"/>
                </a:solidFill>
                <a:latin typeface="Matura MT Script Capitals" panose="03020802060602070202" pitchFamily="66" charset="0"/>
              </a:rPr>
              <a:t>Tarjeta SCSI</a:t>
            </a:r>
          </a:p>
        </p:txBody>
      </p:sp>
      <p:pic>
        <p:nvPicPr>
          <p:cNvPr id="35844" name="Picture 4" descr="155984Ultra160SCSIControllerCardt">
            <a:extLst>
              <a:ext uri="{FF2B5EF4-FFF2-40B4-BE49-F238E27FC236}">
                <a16:creationId xmlns:a16="http://schemas.microsoft.com/office/drawing/2014/main" id="{1E734554-BB28-441D-B75C-99EC8353D8A8}"/>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4213" y="2636838"/>
            <a:ext cx="2879725"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5" descr="flyline4">
            <a:extLst>
              <a:ext uri="{FF2B5EF4-FFF2-40B4-BE49-F238E27FC236}">
                <a16:creationId xmlns:a16="http://schemas.microsoft.com/office/drawing/2014/main" id="{799D6598-4FE7-4669-96A9-2FF225E5C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28392"/>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Text Box 6">
            <a:extLst>
              <a:ext uri="{FF2B5EF4-FFF2-40B4-BE49-F238E27FC236}">
                <a16:creationId xmlns:a16="http://schemas.microsoft.com/office/drawing/2014/main" id="{A4F4494D-7415-4E77-82F0-EB9C33DAAECD}"/>
              </a:ext>
            </a:extLst>
          </p:cNvPr>
          <p:cNvSpPr txBox="1">
            <a:spLocks noChangeArrowheads="1"/>
          </p:cNvSpPr>
          <p:nvPr/>
        </p:nvSpPr>
        <p:spPr bwMode="auto">
          <a:xfrm>
            <a:off x="3635375" y="1557338"/>
            <a:ext cx="4608513" cy="4211637"/>
          </a:xfrm>
          <a:prstGeom prst="rect">
            <a:avLst/>
          </a:prstGeom>
          <a:noFill/>
          <a:ln w="9525">
            <a:noFill/>
            <a:miter lim="800000"/>
            <a:headEnd/>
            <a:tailEnd/>
          </a:ln>
        </p:spPr>
        <p:txBody>
          <a:bodyPr>
            <a:spAutoFit/>
          </a:bodyPr>
          <a:lstStyle/>
          <a:p>
            <a:pPr algn="just">
              <a:spcBef>
                <a:spcPct val="50000"/>
              </a:spcBef>
              <a:defRPr/>
            </a:pPr>
            <a:r>
              <a:rPr lang="es-ES" dirty="0">
                <a:effectLst>
                  <a:outerShdw blurRad="38100" dist="38100" dir="2700000" algn="tl">
                    <a:srgbClr val="000000">
                      <a:alpha val="43137"/>
                    </a:srgbClr>
                  </a:outerShdw>
                </a:effectLst>
                <a:latin typeface="Comic Sans MS" pitchFamily="66" charset="0"/>
              </a:rPr>
              <a:t>     SCSI es el acrónimo de Small Computer System Interface, un estándar de fabricación para conectar periféricos a la mayoría de los ordenadores personales. La interfaz SCSI permite conectar una serie de dispositivos entre sí y a una sola conexión SCSI, formando una cadena SCSI. En "Directrices sobre SCSI" se define la forma de conectar varios dispositivos SCSI a la misma conexión SCSI (incorporada o de una tarjeta SCSI). Una tarjeta SCSI es el dispositivo conectado a la placa base y al que están conectados, a su vez, los dispositivos SCSI.</a:t>
            </a:r>
          </a:p>
        </p:txBody>
      </p:sp>
      <p:pic>
        <p:nvPicPr>
          <p:cNvPr id="35847" name="Picture 7" descr="ledred">
            <a:extLst>
              <a:ext uri="{FF2B5EF4-FFF2-40B4-BE49-F238E27FC236}">
                <a16:creationId xmlns:a16="http://schemas.microsoft.com/office/drawing/2014/main" id="{D5266BB4-3C2A-449C-8AB9-9E053E70412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79838" y="1628775"/>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Picture 8" descr="pcsalt">
            <a:hlinkClick r:id="rId5" action="ppaction://hlinksldjump"/>
            <a:extLst>
              <a:ext uri="{FF2B5EF4-FFF2-40B4-BE49-F238E27FC236}">
                <a16:creationId xmlns:a16="http://schemas.microsoft.com/office/drawing/2014/main" id="{F8BAF687-F0D3-4320-A0CA-344F1284AEE6}"/>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9" name="Text Box 9">
            <a:extLst>
              <a:ext uri="{FF2B5EF4-FFF2-40B4-BE49-F238E27FC236}">
                <a16:creationId xmlns:a16="http://schemas.microsoft.com/office/drawing/2014/main" id="{BC89890C-653A-4683-87B4-BC226845DB88}"/>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pic>
        <p:nvPicPr>
          <p:cNvPr id="35850" name="Picture 10" descr="cliquer-10">
            <a:hlinkClick r:id="" action="ppaction://hlinkshowjump?jump=lastslideviewed"/>
            <a:extLst>
              <a:ext uri="{FF2B5EF4-FFF2-40B4-BE49-F238E27FC236}">
                <a16:creationId xmlns:a16="http://schemas.microsoft.com/office/drawing/2014/main" id="{3F7D4EED-BEA3-4056-8443-1A037AA3D87C}"/>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55613" y="5768975"/>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1" name="Text Box 11">
            <a:extLst>
              <a:ext uri="{FF2B5EF4-FFF2-40B4-BE49-F238E27FC236}">
                <a16:creationId xmlns:a16="http://schemas.microsoft.com/office/drawing/2014/main" id="{4C0589A4-573D-4C4B-8ACD-A4CD7C43AEC8}"/>
              </a:ext>
            </a:extLst>
          </p:cNvPr>
          <p:cNvSpPr txBox="1">
            <a:spLocks noChangeArrowheads="1"/>
          </p:cNvSpPr>
          <p:nvPr/>
        </p:nvSpPr>
        <p:spPr bwMode="auto">
          <a:xfrm>
            <a:off x="289145" y="6246018"/>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dirty="0"/>
              <a:t>Atrás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a:extLst>
              <a:ext uri="{FF2B5EF4-FFF2-40B4-BE49-F238E27FC236}">
                <a16:creationId xmlns:a16="http://schemas.microsoft.com/office/drawing/2014/main" id="{CF0B3BE5-53B5-4D97-AB54-A48566E348ED}"/>
              </a:ext>
            </a:extLst>
          </p:cNvPr>
          <p:cNvSpPr>
            <a:spLocks noGrp="1" noChangeArrowheads="1"/>
          </p:cNvSpPr>
          <p:nvPr>
            <p:ph type="title"/>
          </p:nvPr>
        </p:nvSpPr>
        <p:spPr/>
        <p:txBody>
          <a:bodyPr/>
          <a:lstStyle/>
          <a:p>
            <a:pPr eaLnBrk="1" hangingPunct="1"/>
            <a:r>
              <a:rPr lang="es-ES" altLang="es-MX" sz="6600">
                <a:solidFill>
                  <a:srgbClr val="FF0000"/>
                </a:solidFill>
                <a:latin typeface="Matura MT Script Capitals" panose="03020802060602070202" pitchFamily="66" charset="0"/>
              </a:rPr>
              <a:t>Ventilador</a:t>
            </a:r>
          </a:p>
        </p:txBody>
      </p:sp>
      <p:pic>
        <p:nvPicPr>
          <p:cNvPr id="36868" name="Picture 4" descr="flyline4">
            <a:extLst>
              <a:ext uri="{FF2B5EF4-FFF2-40B4-BE49-F238E27FC236}">
                <a16:creationId xmlns:a16="http://schemas.microsoft.com/office/drawing/2014/main" id="{6C46B93F-51A4-4298-B669-BB7B0897F9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25413"/>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5" descr="fce5010_image01">
            <a:extLst>
              <a:ext uri="{FF2B5EF4-FFF2-40B4-BE49-F238E27FC236}">
                <a16:creationId xmlns:a16="http://schemas.microsoft.com/office/drawing/2014/main" id="{54D716E8-43EB-47D6-B995-68E23741A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3" y="1643063"/>
            <a:ext cx="2519362"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0" name="Text Box 6">
            <a:extLst>
              <a:ext uri="{FF2B5EF4-FFF2-40B4-BE49-F238E27FC236}">
                <a16:creationId xmlns:a16="http://schemas.microsoft.com/office/drawing/2014/main" id="{79E93D5D-B004-4F34-96C4-8C30182EE96E}"/>
              </a:ext>
            </a:extLst>
          </p:cNvPr>
          <p:cNvSpPr txBox="1">
            <a:spLocks noChangeArrowheads="1"/>
          </p:cNvSpPr>
          <p:nvPr/>
        </p:nvSpPr>
        <p:spPr bwMode="auto">
          <a:xfrm>
            <a:off x="4543425" y="3963988"/>
            <a:ext cx="3529013" cy="1754187"/>
          </a:xfrm>
          <a:prstGeom prst="rect">
            <a:avLst/>
          </a:prstGeom>
          <a:noFill/>
          <a:ln w="9525">
            <a:noFill/>
            <a:miter lim="800000"/>
            <a:headEnd/>
            <a:tailEnd/>
          </a:ln>
        </p:spPr>
        <p:txBody>
          <a:bodyPr>
            <a:spAutoFit/>
          </a:bodyPr>
          <a:lstStyle/>
          <a:p>
            <a:pPr algn="just">
              <a:spcBef>
                <a:spcPct val="50000"/>
              </a:spcBef>
              <a:defRPr/>
            </a:pPr>
            <a:r>
              <a:rPr lang="es-ES" dirty="0">
                <a:effectLst>
                  <a:outerShdw blurRad="38100" dist="38100" dir="2700000" algn="tl">
                    <a:srgbClr val="000000">
                      <a:alpha val="43137"/>
                    </a:srgbClr>
                  </a:outerShdw>
                </a:effectLst>
                <a:latin typeface="Comic Sans MS" pitchFamily="66" charset="0"/>
              </a:rPr>
              <a:t>     El ventilador es uno de los  dispositivo de enfriamiento para el computador encontramos 2 dispositivo de enfriamiento el del case y el de la fuente de poder  </a:t>
            </a:r>
          </a:p>
        </p:txBody>
      </p:sp>
      <p:pic>
        <p:nvPicPr>
          <p:cNvPr id="36871" name="Picture 7" descr="ledred">
            <a:extLst>
              <a:ext uri="{FF2B5EF4-FFF2-40B4-BE49-F238E27FC236}">
                <a16:creationId xmlns:a16="http://schemas.microsoft.com/office/drawing/2014/main" id="{A5E2E4F5-7117-4F4C-B312-0E0EAE95D22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687888" y="4035425"/>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Picture 8" descr="pcsalt">
            <a:hlinkClick r:id="rId5" action="ppaction://hlinksldjump"/>
            <a:extLst>
              <a:ext uri="{FF2B5EF4-FFF2-40B4-BE49-F238E27FC236}">
                <a16:creationId xmlns:a16="http://schemas.microsoft.com/office/drawing/2014/main" id="{C10FF26B-279E-4169-8BAA-4799099905F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3" name="Text Box 9">
            <a:extLst>
              <a:ext uri="{FF2B5EF4-FFF2-40B4-BE49-F238E27FC236}">
                <a16:creationId xmlns:a16="http://schemas.microsoft.com/office/drawing/2014/main" id="{B81F3C51-78AB-470E-998E-36505740E67D}"/>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
        <p:nvSpPr>
          <p:cNvPr id="36874" name="Text Box 10">
            <a:extLst>
              <a:ext uri="{FF2B5EF4-FFF2-40B4-BE49-F238E27FC236}">
                <a16:creationId xmlns:a16="http://schemas.microsoft.com/office/drawing/2014/main" id="{A099A0D0-795C-4535-9EB5-5BF68E75AD62}"/>
              </a:ext>
            </a:extLst>
          </p:cNvPr>
          <p:cNvSpPr txBox="1">
            <a:spLocks noChangeArrowheads="1"/>
          </p:cNvSpPr>
          <p:nvPr/>
        </p:nvSpPr>
        <p:spPr bwMode="auto">
          <a:xfrm>
            <a:off x="176213" y="6219433"/>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dirty="0"/>
              <a:t>Atrás</a:t>
            </a:r>
          </a:p>
        </p:txBody>
      </p:sp>
      <p:pic>
        <p:nvPicPr>
          <p:cNvPr id="36875" name="Picture 11" descr="cliquer-10">
            <a:hlinkClick r:id="" action="ppaction://hlinkshowjump?jump=lastslideviewed"/>
            <a:extLst>
              <a:ext uri="{FF2B5EF4-FFF2-40B4-BE49-F238E27FC236}">
                <a16:creationId xmlns:a16="http://schemas.microsoft.com/office/drawing/2014/main" id="{4E4D9478-CC3E-4A0C-89D8-A6C649B9F5F2}"/>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28613" y="5838433"/>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a:extLst>
              <a:ext uri="{FF2B5EF4-FFF2-40B4-BE49-F238E27FC236}">
                <a16:creationId xmlns:a16="http://schemas.microsoft.com/office/drawing/2014/main" id="{C0A6807F-67C5-46DF-83E7-AC35FD24F03E}"/>
              </a:ext>
            </a:extLst>
          </p:cNvPr>
          <p:cNvSpPr>
            <a:spLocks noGrp="1" noChangeArrowheads="1"/>
          </p:cNvSpPr>
          <p:nvPr>
            <p:ph type="title"/>
          </p:nvPr>
        </p:nvSpPr>
        <p:spPr>
          <a:xfrm>
            <a:off x="457200" y="428625"/>
            <a:ext cx="8229600" cy="1143000"/>
          </a:xfrm>
        </p:spPr>
        <p:txBody>
          <a:bodyPr>
            <a:normAutofit fontScale="90000"/>
          </a:bodyPr>
          <a:lstStyle/>
          <a:p>
            <a:pPr eaLnBrk="1" hangingPunct="1"/>
            <a:r>
              <a:rPr lang="es-ES" altLang="es-MX" sz="8000">
                <a:solidFill>
                  <a:srgbClr val="FF0000"/>
                </a:solidFill>
                <a:latin typeface="Matura MT Script Capitals" panose="03020802060602070202" pitchFamily="66" charset="0"/>
              </a:rPr>
              <a:t>zócalo</a:t>
            </a:r>
          </a:p>
        </p:txBody>
      </p:sp>
      <p:pic>
        <p:nvPicPr>
          <p:cNvPr id="37892" name="Picture 4" descr="flyline4">
            <a:extLst>
              <a:ext uri="{FF2B5EF4-FFF2-40B4-BE49-F238E27FC236}">
                <a16:creationId xmlns:a16="http://schemas.microsoft.com/office/drawing/2014/main" id="{87357006-2C35-4587-992C-3B87F6D16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73537"/>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5" descr="image005">
            <a:extLst>
              <a:ext uri="{FF2B5EF4-FFF2-40B4-BE49-F238E27FC236}">
                <a16:creationId xmlns:a16="http://schemas.microsoft.com/office/drawing/2014/main" id="{85CCA594-DB4A-4438-8309-E31BFB989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412875"/>
            <a:ext cx="231140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6" descr="arm10">
            <a:extLst>
              <a:ext uri="{FF2B5EF4-FFF2-40B4-BE49-F238E27FC236}">
                <a16:creationId xmlns:a16="http://schemas.microsoft.com/office/drawing/2014/main" id="{48D13197-1849-4097-B4FC-88CF30200551}"/>
              </a:ext>
            </a:extLst>
          </p:cNvPr>
          <p:cNvPicPr>
            <a:picLocks noChangeAspect="1" noChangeArrowheads="1"/>
          </p:cNvPicPr>
          <p:nvPr/>
        </p:nvPicPr>
        <p:blipFill>
          <a:blip r:embed="rId4">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95288" y="4437063"/>
            <a:ext cx="2714625"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Text Box 7">
            <a:extLst>
              <a:ext uri="{FF2B5EF4-FFF2-40B4-BE49-F238E27FC236}">
                <a16:creationId xmlns:a16="http://schemas.microsoft.com/office/drawing/2014/main" id="{CDC2FF70-A04D-4310-8105-12B31A23F36A}"/>
              </a:ext>
            </a:extLst>
          </p:cNvPr>
          <p:cNvSpPr txBox="1">
            <a:spLocks noChangeArrowheads="1"/>
          </p:cNvSpPr>
          <p:nvPr/>
        </p:nvSpPr>
        <p:spPr bwMode="auto">
          <a:xfrm>
            <a:off x="4140200" y="2708275"/>
            <a:ext cx="3455988" cy="701675"/>
          </a:xfrm>
          <a:prstGeom prst="rect">
            <a:avLst/>
          </a:prstGeom>
          <a:noFill/>
          <a:ln w="9525">
            <a:noFill/>
            <a:miter lim="800000"/>
            <a:headEnd/>
            <a:tailEnd/>
          </a:ln>
        </p:spPr>
        <p:txBody>
          <a:bodyPr>
            <a:spAutoFit/>
          </a:bodyPr>
          <a:lstStyle/>
          <a:p>
            <a:pPr algn="just">
              <a:spcBef>
                <a:spcPct val="50000"/>
              </a:spcBef>
              <a:defRPr/>
            </a:pPr>
            <a:r>
              <a:rPr lang="es-ES" sz="2000" dirty="0">
                <a:effectLst>
                  <a:outerShdw blurRad="38100" dist="38100" dir="2700000" algn="tl">
                    <a:srgbClr val="000000">
                      <a:alpha val="43137"/>
                    </a:srgbClr>
                  </a:outerShdw>
                </a:effectLst>
                <a:latin typeface="Comic Sans MS" pitchFamily="66" charset="0"/>
              </a:rPr>
              <a:t>     El zócalo es donde se aloja el </a:t>
            </a:r>
            <a:r>
              <a:rPr lang="es-ES" sz="2000" b="1" dirty="0">
                <a:effectLst>
                  <a:outerShdw blurRad="38100" dist="38100" dir="2700000" algn="tl">
                    <a:srgbClr val="000000">
                      <a:alpha val="43137"/>
                    </a:srgbClr>
                  </a:outerShdw>
                </a:effectLst>
                <a:latin typeface="Comic Sans MS" pitchFamily="66" charset="0"/>
                <a:hlinkClick r:id="rId5" action="ppaction://hlinksldjump"/>
              </a:rPr>
              <a:t>microprocesador </a:t>
            </a:r>
            <a:endParaRPr lang="es-ES" sz="2000" b="1" dirty="0">
              <a:effectLst>
                <a:outerShdw blurRad="38100" dist="38100" dir="2700000" algn="tl">
                  <a:srgbClr val="000000">
                    <a:alpha val="43137"/>
                  </a:srgbClr>
                </a:outerShdw>
              </a:effectLst>
              <a:latin typeface="Comic Sans MS" pitchFamily="66" charset="0"/>
            </a:endParaRPr>
          </a:p>
        </p:txBody>
      </p:sp>
      <p:pic>
        <p:nvPicPr>
          <p:cNvPr id="37896" name="Picture 8" descr="ledred">
            <a:extLst>
              <a:ext uri="{FF2B5EF4-FFF2-40B4-BE49-F238E27FC236}">
                <a16:creationId xmlns:a16="http://schemas.microsoft.com/office/drawing/2014/main" id="{8D5CA73E-2595-4003-B92D-DDE1CAF9A350}"/>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278130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7" name="Picture 9" descr="pcsalt">
            <a:hlinkClick r:id="rId7" action="ppaction://hlinksldjump"/>
            <a:extLst>
              <a:ext uri="{FF2B5EF4-FFF2-40B4-BE49-F238E27FC236}">
                <a16:creationId xmlns:a16="http://schemas.microsoft.com/office/drawing/2014/main" id="{03EC43D1-7073-4B98-A9D0-386926D15772}"/>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8" name="Picture 10" descr="fleches-43">
            <a:extLst>
              <a:ext uri="{FF2B5EF4-FFF2-40B4-BE49-F238E27FC236}">
                <a16:creationId xmlns:a16="http://schemas.microsoft.com/office/drawing/2014/main" id="{841438D5-1C24-4DB8-82EC-E122DA6F0FB9}"/>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7162800" y="3200400"/>
            <a:ext cx="609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9" name="Text Box 11">
            <a:extLst>
              <a:ext uri="{FF2B5EF4-FFF2-40B4-BE49-F238E27FC236}">
                <a16:creationId xmlns:a16="http://schemas.microsoft.com/office/drawing/2014/main" id="{CEDFE659-90D0-434D-9C0D-F3F4BF7E3560}"/>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pic>
        <p:nvPicPr>
          <p:cNvPr id="37900" name="Picture 12" descr="cliquer-10">
            <a:hlinkClick r:id="rId10" action="ppaction://hlinksldjump"/>
            <a:extLst>
              <a:ext uri="{FF2B5EF4-FFF2-40B4-BE49-F238E27FC236}">
                <a16:creationId xmlns:a16="http://schemas.microsoft.com/office/drawing/2014/main" id="{4B212C2D-B06C-43A4-8A56-E126037EAA32}"/>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457200" y="5912362"/>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1" name="Text Box 13">
            <a:extLst>
              <a:ext uri="{FF2B5EF4-FFF2-40B4-BE49-F238E27FC236}">
                <a16:creationId xmlns:a16="http://schemas.microsoft.com/office/drawing/2014/main" id="{23BEFB79-BAE2-418A-AFBE-C8B39A5404CF}"/>
              </a:ext>
            </a:extLst>
          </p:cNvPr>
          <p:cNvSpPr txBox="1">
            <a:spLocks noChangeArrowheads="1"/>
          </p:cNvSpPr>
          <p:nvPr/>
        </p:nvSpPr>
        <p:spPr bwMode="auto">
          <a:xfrm>
            <a:off x="304800" y="6293362"/>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dirty="0"/>
              <a:t>Atrás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a:extLst>
              <a:ext uri="{FF2B5EF4-FFF2-40B4-BE49-F238E27FC236}">
                <a16:creationId xmlns:a16="http://schemas.microsoft.com/office/drawing/2014/main" id="{9BEE2AF7-0F68-4B22-BA65-FA5BD7C2753C}"/>
              </a:ext>
            </a:extLst>
          </p:cNvPr>
          <p:cNvSpPr>
            <a:spLocks noGrp="1" noChangeArrowheads="1"/>
          </p:cNvSpPr>
          <p:nvPr>
            <p:ph type="title"/>
          </p:nvPr>
        </p:nvSpPr>
        <p:spPr>
          <a:xfrm>
            <a:off x="457200" y="500063"/>
            <a:ext cx="8229600" cy="1143000"/>
          </a:xfrm>
        </p:spPr>
        <p:txBody>
          <a:bodyPr/>
          <a:lstStyle/>
          <a:p>
            <a:pPr eaLnBrk="1" hangingPunct="1"/>
            <a:r>
              <a:rPr lang="es-ES" altLang="es-MX" sz="6600" dirty="0">
                <a:solidFill>
                  <a:srgbClr val="FF0000"/>
                </a:solidFill>
                <a:latin typeface="Matura MT Script Capitals" panose="03020802060602070202" pitchFamily="66" charset="0"/>
              </a:rPr>
              <a:t>Disco duro</a:t>
            </a:r>
          </a:p>
        </p:txBody>
      </p:sp>
      <p:pic>
        <p:nvPicPr>
          <p:cNvPr id="38916" name="Picture 4" descr="flyline4">
            <a:extLst>
              <a:ext uri="{FF2B5EF4-FFF2-40B4-BE49-F238E27FC236}">
                <a16:creationId xmlns:a16="http://schemas.microsoft.com/office/drawing/2014/main" id="{DC7AB8D4-1C90-447E-8297-B854CCB53F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42082"/>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5">
            <a:extLst>
              <a:ext uri="{FF2B5EF4-FFF2-40B4-BE49-F238E27FC236}">
                <a16:creationId xmlns:a16="http://schemas.microsoft.com/office/drawing/2014/main" id="{F5EF8343-B8AA-4BE3-9F50-809C2508089E}"/>
              </a:ext>
            </a:extLst>
          </p:cNvPr>
          <p:cNvPicPr>
            <a:picLocks noChangeAspect="1" noChangeArrowheads="1"/>
          </p:cNvPicPr>
          <p:nvPr/>
        </p:nvPicPr>
        <p:blipFill>
          <a:blip r:embed="rId3">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611188" y="1557338"/>
            <a:ext cx="2808287"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Rectangle 6">
            <a:extLst>
              <a:ext uri="{FF2B5EF4-FFF2-40B4-BE49-F238E27FC236}">
                <a16:creationId xmlns:a16="http://schemas.microsoft.com/office/drawing/2014/main" id="{E65BA9A7-D826-47C6-B5A6-F57195A1AFE1}"/>
              </a:ext>
            </a:extLst>
          </p:cNvPr>
          <p:cNvSpPr>
            <a:spLocks noChangeArrowheads="1"/>
          </p:cNvSpPr>
          <p:nvPr/>
        </p:nvSpPr>
        <p:spPr bwMode="auto">
          <a:xfrm>
            <a:off x="4211638" y="2060575"/>
            <a:ext cx="4176712" cy="2838450"/>
          </a:xfrm>
          <a:prstGeom prst="rect">
            <a:avLst/>
          </a:prstGeom>
          <a:noFill/>
          <a:ln w="9525">
            <a:noFill/>
            <a:miter lim="800000"/>
            <a:headEnd/>
            <a:tailEnd/>
          </a:ln>
        </p:spPr>
        <p:txBody>
          <a:bodyPr anchor="ctr">
            <a:spAutoFit/>
          </a:bodyPr>
          <a:lstStyle/>
          <a:p>
            <a:pPr algn="just">
              <a:defRPr/>
            </a:pPr>
            <a:r>
              <a:rPr lang="es-ES" dirty="0">
                <a:effectLst>
                  <a:outerShdw blurRad="38100" dist="38100" dir="2700000" algn="tl">
                    <a:srgbClr val="000000">
                      <a:alpha val="43137"/>
                    </a:srgbClr>
                  </a:outerShdw>
                </a:effectLst>
                <a:latin typeface="Comic Sans MS" pitchFamily="66" charset="0"/>
              </a:rPr>
              <a:t>Un </a:t>
            </a:r>
            <a:r>
              <a:rPr lang="es-ES" b="1" dirty="0">
                <a:effectLst>
                  <a:outerShdw blurRad="38100" dist="38100" dir="2700000" algn="tl">
                    <a:srgbClr val="000000">
                      <a:alpha val="43137"/>
                    </a:srgbClr>
                  </a:outerShdw>
                </a:effectLst>
                <a:latin typeface="Comic Sans MS" pitchFamily="66" charset="0"/>
              </a:rPr>
              <a:t>disco duro</a:t>
            </a:r>
            <a:r>
              <a:rPr lang="es-ES" dirty="0">
                <a:effectLst>
                  <a:outerShdw blurRad="38100" dist="38100" dir="2700000" algn="tl">
                    <a:srgbClr val="000000">
                      <a:alpha val="43137"/>
                    </a:srgbClr>
                  </a:outerShdw>
                </a:effectLst>
                <a:latin typeface="Comic Sans MS" pitchFamily="66" charset="0"/>
              </a:rPr>
              <a:t> es un dispositivo que permite el almacenamiento y recuperación de grandes cantidades de información. Los discos duros forman el principal elemento de la </a:t>
            </a:r>
            <a:r>
              <a:rPr lang="es-ES" i="1" dirty="0">
                <a:effectLst>
                  <a:outerShdw blurRad="38100" dist="38100" dir="2700000" algn="tl">
                    <a:srgbClr val="000000">
                      <a:alpha val="43137"/>
                    </a:srgbClr>
                  </a:outerShdw>
                </a:effectLst>
                <a:latin typeface="Comic Sans MS" pitchFamily="66" charset="0"/>
              </a:rPr>
              <a:t>memoria secundaria</a:t>
            </a:r>
            <a:r>
              <a:rPr lang="es-ES" dirty="0">
                <a:effectLst>
                  <a:outerShdw blurRad="38100" dist="38100" dir="2700000" algn="tl">
                    <a:srgbClr val="000000">
                      <a:alpha val="43137"/>
                    </a:srgbClr>
                  </a:outerShdw>
                </a:effectLst>
                <a:latin typeface="Comic Sans MS" pitchFamily="66" charset="0"/>
              </a:rPr>
              <a:t> de un ordenador, llamada así en oposición a la </a:t>
            </a:r>
            <a:r>
              <a:rPr lang="es-ES" i="1" dirty="0">
                <a:effectLst>
                  <a:outerShdw blurRad="38100" dist="38100" dir="2700000" algn="tl">
                    <a:srgbClr val="000000">
                      <a:alpha val="43137"/>
                    </a:srgbClr>
                  </a:outerShdw>
                </a:effectLst>
                <a:latin typeface="Comic Sans MS" pitchFamily="66" charset="0"/>
              </a:rPr>
              <a:t>memoria principal</a:t>
            </a:r>
            <a:r>
              <a:rPr lang="es-ES" dirty="0">
                <a:effectLst>
                  <a:outerShdw blurRad="38100" dist="38100" dir="2700000" algn="tl">
                    <a:srgbClr val="000000">
                      <a:alpha val="43137"/>
                    </a:srgbClr>
                  </a:outerShdw>
                </a:effectLst>
                <a:latin typeface="Comic Sans MS" pitchFamily="66" charset="0"/>
              </a:rPr>
              <a:t> o </a:t>
            </a:r>
            <a:r>
              <a:rPr lang="es-ES" i="1" dirty="0">
                <a:effectLst>
                  <a:outerShdw blurRad="38100" dist="38100" dir="2700000" algn="tl">
                    <a:srgbClr val="000000">
                      <a:alpha val="43137"/>
                    </a:srgbClr>
                  </a:outerShdw>
                </a:effectLst>
                <a:latin typeface="Comic Sans MS" pitchFamily="66" charset="0"/>
              </a:rPr>
              <a:t>memoria RAM (Random Access Memory, memoria de acceso aleatorio)</a:t>
            </a:r>
            <a:r>
              <a:rPr lang="es-ES" dirty="0">
                <a:effectLst>
                  <a:outerShdw blurRad="38100" dist="38100" dir="2700000" algn="tl">
                    <a:srgbClr val="000000">
                      <a:alpha val="43137"/>
                    </a:srgbClr>
                  </a:outerShdw>
                </a:effectLst>
                <a:latin typeface="Comic Sans MS" pitchFamily="66" charset="0"/>
              </a:rPr>
              <a:t>. </a:t>
            </a:r>
          </a:p>
        </p:txBody>
      </p:sp>
      <p:pic>
        <p:nvPicPr>
          <p:cNvPr id="38919" name="Picture 7">
            <a:extLst>
              <a:ext uri="{FF2B5EF4-FFF2-40B4-BE49-F238E27FC236}">
                <a16:creationId xmlns:a16="http://schemas.microsoft.com/office/drawing/2014/main" id="{317C6F10-D1DE-42BB-8EE5-E707C68637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3429000"/>
            <a:ext cx="2551112" cy="2390775"/>
          </a:xfrm>
          <a:prstGeom prst="rect">
            <a:avLst/>
          </a:prstGeom>
          <a:noFill/>
          <a:ln w="381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8920" name="Picture 8" descr="pcsalt">
            <a:hlinkClick r:id="rId5" action="ppaction://hlinksldjump"/>
            <a:extLst>
              <a:ext uri="{FF2B5EF4-FFF2-40B4-BE49-F238E27FC236}">
                <a16:creationId xmlns:a16="http://schemas.microsoft.com/office/drawing/2014/main" id="{67513F59-0E34-490D-80AF-4917FF21FAA6}"/>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1" name="Text Box 9">
            <a:extLst>
              <a:ext uri="{FF2B5EF4-FFF2-40B4-BE49-F238E27FC236}">
                <a16:creationId xmlns:a16="http://schemas.microsoft.com/office/drawing/2014/main" id="{886E7E86-442B-49F2-B246-2A07E337733D}"/>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
        <p:nvSpPr>
          <p:cNvPr id="38922" name="Text Box 10">
            <a:extLst>
              <a:ext uri="{FF2B5EF4-FFF2-40B4-BE49-F238E27FC236}">
                <a16:creationId xmlns:a16="http://schemas.microsoft.com/office/drawing/2014/main" id="{403C6A21-3F9F-4657-BC7E-C07BDC0D5FAB}"/>
              </a:ext>
            </a:extLst>
          </p:cNvPr>
          <p:cNvSpPr txBox="1">
            <a:spLocks noChangeArrowheads="1"/>
          </p:cNvSpPr>
          <p:nvPr/>
        </p:nvSpPr>
        <p:spPr bwMode="auto">
          <a:xfrm>
            <a:off x="152400" y="6221192"/>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a:t>Atrás</a:t>
            </a:r>
          </a:p>
        </p:txBody>
      </p:sp>
      <p:pic>
        <p:nvPicPr>
          <p:cNvPr id="38923" name="Picture 11" descr="cliquer-10">
            <a:hlinkClick r:id="" action="ppaction://hlinkshowjump?jump=lastslideviewed"/>
            <a:extLst>
              <a:ext uri="{FF2B5EF4-FFF2-40B4-BE49-F238E27FC236}">
                <a16:creationId xmlns:a16="http://schemas.microsoft.com/office/drawing/2014/main" id="{FF413ACA-60C4-492E-9741-8A98CF69AA2B}"/>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04800" y="5840192"/>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a:extLst>
              <a:ext uri="{FF2B5EF4-FFF2-40B4-BE49-F238E27FC236}">
                <a16:creationId xmlns:a16="http://schemas.microsoft.com/office/drawing/2014/main" id="{F5CCB2A6-23C6-4C4D-966F-FBEE30D40027}"/>
              </a:ext>
            </a:extLst>
          </p:cNvPr>
          <p:cNvSpPr>
            <a:spLocks noGrp="1" noChangeArrowheads="1"/>
          </p:cNvSpPr>
          <p:nvPr>
            <p:ph type="title"/>
          </p:nvPr>
        </p:nvSpPr>
        <p:spPr>
          <a:xfrm>
            <a:off x="457200" y="428625"/>
            <a:ext cx="8229600" cy="1143000"/>
          </a:xfrm>
        </p:spPr>
        <p:txBody>
          <a:bodyPr/>
          <a:lstStyle/>
          <a:p>
            <a:pPr eaLnBrk="1" hangingPunct="1"/>
            <a:r>
              <a:rPr lang="es-ES" altLang="es-MX" sz="6000">
                <a:solidFill>
                  <a:srgbClr val="FF0000"/>
                </a:solidFill>
                <a:latin typeface="Matura MT Script Capitals" panose="03020802060602070202" pitchFamily="66" charset="0"/>
              </a:rPr>
              <a:t>Parte frontal</a:t>
            </a:r>
          </a:p>
        </p:txBody>
      </p:sp>
      <p:pic>
        <p:nvPicPr>
          <p:cNvPr id="39940" name="Picture 4" descr="flyline4">
            <a:extLst>
              <a:ext uri="{FF2B5EF4-FFF2-40B4-BE49-F238E27FC236}">
                <a16:creationId xmlns:a16="http://schemas.microsoft.com/office/drawing/2014/main" id="{961D6AFE-50FA-44AD-BF0F-69745C7FD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36525"/>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5" descr="G153-1036-KD-front">
            <a:extLst>
              <a:ext uri="{FF2B5EF4-FFF2-40B4-BE49-F238E27FC236}">
                <a16:creationId xmlns:a16="http://schemas.microsoft.com/office/drawing/2014/main" id="{EFA51A7B-5079-45A2-A1EA-A8B772EFDB9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55875" y="1341438"/>
            <a:ext cx="4095750"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6" descr="pcsalt">
            <a:hlinkClick r:id="rId4" action="ppaction://hlinksldjump"/>
            <a:extLst>
              <a:ext uri="{FF2B5EF4-FFF2-40B4-BE49-F238E27FC236}">
                <a16:creationId xmlns:a16="http://schemas.microsoft.com/office/drawing/2014/main" id="{19AD6AF8-9658-47E0-9191-BE7F6A40F12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Text Box 7">
            <a:extLst>
              <a:ext uri="{FF2B5EF4-FFF2-40B4-BE49-F238E27FC236}">
                <a16:creationId xmlns:a16="http://schemas.microsoft.com/office/drawing/2014/main" id="{6DBF987F-60EC-4AEE-AD6B-C21B134B7F01}"/>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pic>
        <p:nvPicPr>
          <p:cNvPr id="39944" name="Picture 8" descr="cliquer-10">
            <a:hlinkClick r:id="" action="ppaction://hlinkshowjump?jump=lastslideviewed"/>
            <a:extLst>
              <a:ext uri="{FF2B5EF4-FFF2-40B4-BE49-F238E27FC236}">
                <a16:creationId xmlns:a16="http://schemas.microsoft.com/office/drawing/2014/main" id="{2421C7F4-1F26-47A9-802C-24779473C91D}"/>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04800" y="5897562"/>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5" name="Text Box 9">
            <a:extLst>
              <a:ext uri="{FF2B5EF4-FFF2-40B4-BE49-F238E27FC236}">
                <a16:creationId xmlns:a16="http://schemas.microsoft.com/office/drawing/2014/main" id="{8ACA1703-7CB8-4411-A9ED-F06E5B317C7A}"/>
              </a:ext>
            </a:extLst>
          </p:cNvPr>
          <p:cNvSpPr txBox="1">
            <a:spLocks noChangeArrowheads="1"/>
          </p:cNvSpPr>
          <p:nvPr/>
        </p:nvSpPr>
        <p:spPr bwMode="auto">
          <a:xfrm>
            <a:off x="152400" y="6278562"/>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dirty="0"/>
              <a:t>Atrás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a:extLst>
              <a:ext uri="{FF2B5EF4-FFF2-40B4-BE49-F238E27FC236}">
                <a16:creationId xmlns:a16="http://schemas.microsoft.com/office/drawing/2014/main" id="{76A90FEF-D421-4CFB-8FAF-95A60931CDCB}"/>
              </a:ext>
            </a:extLst>
          </p:cNvPr>
          <p:cNvSpPr>
            <a:spLocks noGrp="1" noChangeArrowheads="1"/>
          </p:cNvSpPr>
          <p:nvPr>
            <p:ph type="ctrTitle"/>
          </p:nvPr>
        </p:nvSpPr>
        <p:spPr>
          <a:xfrm>
            <a:off x="684213" y="333375"/>
            <a:ext cx="7772400" cy="1470025"/>
          </a:xfrm>
        </p:spPr>
        <p:txBody>
          <a:bodyPr/>
          <a:lstStyle/>
          <a:p>
            <a:pPr eaLnBrk="1" hangingPunct="1"/>
            <a:r>
              <a:rPr lang="es-ES" altLang="es-MX" dirty="0">
                <a:solidFill>
                  <a:srgbClr val="FF3300"/>
                </a:solidFill>
                <a:latin typeface="Matura MT Script Capitals" panose="03020802060602070202" pitchFamily="66" charset="0"/>
              </a:rPr>
              <a:t>¿Qué es una computadora?</a:t>
            </a:r>
          </a:p>
        </p:txBody>
      </p:sp>
      <p:sp>
        <p:nvSpPr>
          <p:cNvPr id="5124" name="Rectangle 4">
            <a:extLst>
              <a:ext uri="{FF2B5EF4-FFF2-40B4-BE49-F238E27FC236}">
                <a16:creationId xmlns:a16="http://schemas.microsoft.com/office/drawing/2014/main" id="{E8E9E973-F615-4B6C-8072-ED4ECC4D05BA}"/>
              </a:ext>
            </a:extLst>
          </p:cNvPr>
          <p:cNvSpPr>
            <a:spLocks noChangeArrowheads="1"/>
          </p:cNvSpPr>
          <p:nvPr/>
        </p:nvSpPr>
        <p:spPr bwMode="auto">
          <a:xfrm>
            <a:off x="4781831" y="1476972"/>
            <a:ext cx="3581400" cy="4211638"/>
          </a:xfrm>
          <a:prstGeom prst="rect">
            <a:avLst/>
          </a:prstGeom>
          <a:noFill/>
          <a:ln w="9525">
            <a:noFill/>
            <a:miter lim="800000"/>
            <a:headEnd/>
            <a:tailEnd/>
          </a:ln>
        </p:spPr>
        <p:txBody>
          <a:bodyPr anchor="ctr">
            <a:spAutoFit/>
          </a:bodyPr>
          <a:lstStyle/>
          <a:p>
            <a:pPr algn="ctr">
              <a:defRPr/>
            </a:pPr>
            <a:endParaRPr lang="es-ES" dirty="0">
              <a:effectLst>
                <a:outerShdw blurRad="38100" dist="38100" dir="2700000" algn="tl">
                  <a:srgbClr val="000000">
                    <a:alpha val="43137"/>
                  </a:srgbClr>
                </a:outerShdw>
              </a:effectLst>
              <a:latin typeface="Comic Sans MS" pitchFamily="66" charset="0"/>
            </a:endParaRPr>
          </a:p>
          <a:p>
            <a:pPr algn="just">
              <a:defRPr/>
            </a:pPr>
            <a:r>
              <a:rPr lang="es-ES" dirty="0">
                <a:effectLst>
                  <a:outerShdw blurRad="38100" dist="38100" dir="2700000" algn="tl">
                    <a:srgbClr val="000000">
                      <a:alpha val="43137"/>
                    </a:srgbClr>
                  </a:outerShdw>
                </a:effectLst>
                <a:latin typeface="Comic Sans MS" pitchFamily="66" charset="0"/>
              </a:rPr>
              <a:t>    Es una máquina capaz de aceptar datos (letras, números, símbolos) a través de un dispositivo de entrada (por ejemplo: teclado, ratón, entre otros), para procesar los mismos automáticamente bajo el control de un programa previamente almacenado, y proporcionar la información resultante a través de un dispositivo de salida (por ejemplo: monitor, impresora, entre otros).</a:t>
            </a:r>
          </a:p>
        </p:txBody>
      </p:sp>
      <p:pic>
        <p:nvPicPr>
          <p:cNvPr id="5125" name="Picture 5" descr="ledred">
            <a:extLst>
              <a:ext uri="{FF2B5EF4-FFF2-40B4-BE49-F238E27FC236}">
                <a16:creationId xmlns:a16="http://schemas.microsoft.com/office/drawing/2014/main" id="{72F7C4CE-C7AE-4961-9003-1D1A4EC7E26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91770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6" descr="flyline4">
            <a:extLst>
              <a:ext uri="{FF2B5EF4-FFF2-40B4-BE49-F238E27FC236}">
                <a16:creationId xmlns:a16="http://schemas.microsoft.com/office/drawing/2014/main" id="{BA448A34-ABCB-4612-9465-2F5A7B39DD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63603"/>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7" descr="pcsalt">
            <a:hlinkClick r:id="rId4" action="ppaction://hlinksldjump"/>
            <a:extLst>
              <a:ext uri="{FF2B5EF4-FFF2-40B4-BE49-F238E27FC236}">
                <a16:creationId xmlns:a16="http://schemas.microsoft.com/office/drawing/2014/main" id="{C3117F18-F861-4E33-8032-7D2E90657CB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356100" y="58102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8" descr="ordinateur-80">
            <a:extLst>
              <a:ext uri="{FF2B5EF4-FFF2-40B4-BE49-F238E27FC236}">
                <a16:creationId xmlns:a16="http://schemas.microsoft.com/office/drawing/2014/main" id="{9916716D-6893-4A78-885B-476F7AD6363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2514600"/>
            <a:ext cx="2971800"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 name="Rectangle 9">
            <a:extLst>
              <a:ext uri="{FF2B5EF4-FFF2-40B4-BE49-F238E27FC236}">
                <a16:creationId xmlns:a16="http://schemas.microsoft.com/office/drawing/2014/main" id="{B6AC61F1-1F68-4A8B-87C1-EA8407A5BFD0}"/>
              </a:ext>
            </a:extLst>
          </p:cNvPr>
          <p:cNvSpPr>
            <a:spLocks noChangeArrowheads="1"/>
          </p:cNvSpPr>
          <p:nvPr/>
        </p:nvSpPr>
        <p:spPr bwMode="auto">
          <a:xfrm>
            <a:off x="1295400" y="2562316"/>
            <a:ext cx="2971800" cy="2514600"/>
          </a:xfrm>
          <a:prstGeom prst="rect">
            <a:avLst/>
          </a:prstGeom>
          <a:solidFill>
            <a:schemeClr val="accent1">
              <a:alpha val="0"/>
            </a:schemeClr>
          </a:solidFill>
          <a:ln w="57150" cmpd="thickThin">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5130" name="Text Box 10">
            <a:extLst>
              <a:ext uri="{FF2B5EF4-FFF2-40B4-BE49-F238E27FC236}">
                <a16:creationId xmlns:a16="http://schemas.microsoft.com/office/drawing/2014/main" id="{4873A55D-CDC3-4C3E-8398-F4321B5D0E84}"/>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a:extLst>
              <a:ext uri="{FF2B5EF4-FFF2-40B4-BE49-F238E27FC236}">
                <a16:creationId xmlns:a16="http://schemas.microsoft.com/office/drawing/2014/main" id="{91F0F659-6DF3-4A1E-8671-5447E5FB20A8}"/>
              </a:ext>
            </a:extLst>
          </p:cNvPr>
          <p:cNvSpPr>
            <a:spLocks noGrp="1" noChangeArrowheads="1"/>
          </p:cNvSpPr>
          <p:nvPr>
            <p:ph type="title"/>
          </p:nvPr>
        </p:nvSpPr>
        <p:spPr>
          <a:xfrm>
            <a:off x="457200" y="428625"/>
            <a:ext cx="8229600" cy="1143000"/>
          </a:xfrm>
          <a:noFill/>
        </p:spPr>
        <p:txBody>
          <a:bodyPr/>
          <a:lstStyle/>
          <a:p>
            <a:pPr eaLnBrk="1" hangingPunct="1"/>
            <a:r>
              <a:rPr lang="es-ES" altLang="es-MX" sz="6600">
                <a:solidFill>
                  <a:srgbClr val="FF0000"/>
                </a:solidFill>
                <a:latin typeface="Matura MT Script Capitals" panose="03020802060602070202" pitchFamily="66" charset="0"/>
              </a:rPr>
              <a:t>Parte trasera</a:t>
            </a:r>
          </a:p>
        </p:txBody>
      </p:sp>
      <p:pic>
        <p:nvPicPr>
          <p:cNvPr id="40964" name="Picture 4">
            <a:extLst>
              <a:ext uri="{FF2B5EF4-FFF2-40B4-BE49-F238E27FC236}">
                <a16:creationId xmlns:a16="http://schemas.microsoft.com/office/drawing/2014/main" id="{3AF6AE3A-5A2C-488A-AD39-43DF94D57B9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7313" y="1341438"/>
            <a:ext cx="4095750"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Text Box 5">
            <a:extLst>
              <a:ext uri="{FF2B5EF4-FFF2-40B4-BE49-F238E27FC236}">
                <a16:creationId xmlns:a16="http://schemas.microsoft.com/office/drawing/2014/main" id="{2F66D2B8-75AE-427F-B6B2-FE0CC49B2003}"/>
              </a:ext>
            </a:extLst>
          </p:cNvPr>
          <p:cNvSpPr txBox="1">
            <a:spLocks noChangeArrowheads="1"/>
          </p:cNvSpPr>
          <p:nvPr/>
        </p:nvSpPr>
        <p:spPr bwMode="auto">
          <a:xfrm>
            <a:off x="1619250" y="1844675"/>
            <a:ext cx="2089150" cy="288925"/>
          </a:xfrm>
          <a:prstGeom prst="rect">
            <a:avLst/>
          </a:prstGeom>
          <a:noFill/>
          <a:ln w="9525">
            <a:noFill/>
            <a:miter lim="800000"/>
            <a:headEnd/>
            <a:tailEnd/>
          </a:ln>
        </p:spPr>
        <p:txBody>
          <a:bodyPr/>
          <a:lstStyle/>
          <a:p>
            <a:pPr>
              <a:defRPr/>
            </a:pPr>
            <a:r>
              <a:rPr lang="es-ES" sz="1200" b="1">
                <a:solidFill>
                  <a:srgbClr val="0000FF"/>
                </a:solidFill>
                <a:effectLst>
                  <a:outerShdw blurRad="38100" dist="38100" dir="2700000" algn="tl">
                    <a:srgbClr val="000000">
                      <a:alpha val="43137"/>
                    </a:srgbClr>
                  </a:outerShdw>
                </a:effectLst>
                <a:latin typeface="Comic Sans MS" pitchFamily="66" charset="0"/>
              </a:rPr>
              <a:t>Alimentación de energía</a:t>
            </a:r>
          </a:p>
        </p:txBody>
      </p:sp>
      <p:sp>
        <p:nvSpPr>
          <p:cNvPr id="40966" name="Rectangle 6">
            <a:extLst>
              <a:ext uri="{FF2B5EF4-FFF2-40B4-BE49-F238E27FC236}">
                <a16:creationId xmlns:a16="http://schemas.microsoft.com/office/drawing/2014/main" id="{B85CFEB1-AF27-430E-9F2D-4271F3FED02F}"/>
              </a:ext>
            </a:extLst>
          </p:cNvPr>
          <p:cNvSpPr>
            <a:spLocks noChangeArrowheads="1"/>
          </p:cNvSpPr>
          <p:nvPr/>
        </p:nvSpPr>
        <p:spPr bwMode="auto">
          <a:xfrm>
            <a:off x="1692275" y="2060575"/>
            <a:ext cx="1800225" cy="461963"/>
          </a:xfrm>
          <a:prstGeom prst="rect">
            <a:avLst/>
          </a:prstGeom>
          <a:noFill/>
          <a:ln w="9525">
            <a:noFill/>
            <a:miter lim="800000"/>
            <a:headEnd/>
            <a:tailEnd/>
          </a:ln>
        </p:spPr>
        <p:txBody>
          <a:bodyPr>
            <a:spAutoFit/>
          </a:bodyPr>
          <a:lstStyle/>
          <a:p>
            <a:pPr>
              <a:defRPr/>
            </a:pPr>
            <a:r>
              <a:rPr lang="es-ES" sz="1200" b="1">
                <a:solidFill>
                  <a:srgbClr val="0000FF"/>
                </a:solidFill>
                <a:effectLst>
                  <a:outerShdw blurRad="38100" dist="38100" dir="2700000" algn="tl">
                    <a:srgbClr val="000000">
                      <a:alpha val="43137"/>
                    </a:srgbClr>
                  </a:outerShdw>
                </a:effectLst>
                <a:latin typeface="Comic Sans MS" pitchFamily="66" charset="0"/>
              </a:rPr>
              <a:t>Interruptor de energía</a:t>
            </a:r>
          </a:p>
        </p:txBody>
      </p:sp>
      <p:sp>
        <p:nvSpPr>
          <p:cNvPr id="40967" name="Rectangle 7">
            <a:extLst>
              <a:ext uri="{FF2B5EF4-FFF2-40B4-BE49-F238E27FC236}">
                <a16:creationId xmlns:a16="http://schemas.microsoft.com/office/drawing/2014/main" id="{7CE496EA-F432-4EF2-9C73-0271DBF5E96E}"/>
              </a:ext>
            </a:extLst>
          </p:cNvPr>
          <p:cNvSpPr>
            <a:spLocks noChangeArrowheads="1"/>
          </p:cNvSpPr>
          <p:nvPr/>
        </p:nvSpPr>
        <p:spPr bwMode="auto">
          <a:xfrm>
            <a:off x="1404938" y="2349500"/>
            <a:ext cx="1943100" cy="461963"/>
          </a:xfrm>
          <a:prstGeom prst="rect">
            <a:avLst/>
          </a:prstGeom>
          <a:noFill/>
          <a:ln w="9525">
            <a:noFill/>
            <a:miter lim="800000"/>
            <a:headEnd/>
            <a:tailEnd/>
          </a:ln>
        </p:spPr>
        <p:txBody>
          <a:bodyPr>
            <a:spAutoFit/>
          </a:bodyPr>
          <a:lstStyle/>
          <a:p>
            <a:pPr>
              <a:defRPr/>
            </a:pPr>
            <a:r>
              <a:rPr lang="es-ES" sz="1200" b="1">
                <a:solidFill>
                  <a:srgbClr val="0000FF"/>
                </a:solidFill>
                <a:effectLst>
                  <a:outerShdw blurRad="38100" dist="38100" dir="2700000" algn="tl">
                    <a:srgbClr val="000000">
                      <a:alpha val="43137"/>
                    </a:srgbClr>
                  </a:outerShdw>
                </a:effectLst>
                <a:latin typeface="Comic Sans MS" pitchFamily="66" charset="0"/>
              </a:rPr>
              <a:t>PS/2 conector del ratón</a:t>
            </a:r>
          </a:p>
        </p:txBody>
      </p:sp>
      <p:sp>
        <p:nvSpPr>
          <p:cNvPr id="40968" name="Rectangle 8">
            <a:extLst>
              <a:ext uri="{FF2B5EF4-FFF2-40B4-BE49-F238E27FC236}">
                <a16:creationId xmlns:a16="http://schemas.microsoft.com/office/drawing/2014/main" id="{CE75C435-E244-4188-B037-DB99BA0B1286}"/>
              </a:ext>
            </a:extLst>
          </p:cNvPr>
          <p:cNvSpPr>
            <a:spLocks noChangeArrowheads="1"/>
          </p:cNvSpPr>
          <p:nvPr/>
        </p:nvSpPr>
        <p:spPr bwMode="auto">
          <a:xfrm>
            <a:off x="1258888" y="2636838"/>
            <a:ext cx="2089150" cy="461962"/>
          </a:xfrm>
          <a:prstGeom prst="rect">
            <a:avLst/>
          </a:prstGeom>
          <a:noFill/>
          <a:ln w="9525">
            <a:noFill/>
            <a:miter lim="800000"/>
            <a:headEnd/>
            <a:tailEnd/>
          </a:ln>
        </p:spPr>
        <p:txBody>
          <a:bodyPr>
            <a:spAutoFit/>
          </a:bodyPr>
          <a:lstStyle/>
          <a:p>
            <a:pPr>
              <a:defRPr/>
            </a:pPr>
            <a:r>
              <a:rPr lang="es-ES" sz="1200" b="1">
                <a:solidFill>
                  <a:srgbClr val="0000FF"/>
                </a:solidFill>
                <a:effectLst>
                  <a:outerShdw blurRad="38100" dist="38100" dir="2700000" algn="tl">
                    <a:srgbClr val="000000">
                      <a:alpha val="43137"/>
                    </a:srgbClr>
                  </a:outerShdw>
                </a:effectLst>
                <a:latin typeface="Comic Sans MS" pitchFamily="66" charset="0"/>
              </a:rPr>
              <a:t>PS/2 conector del teclado</a:t>
            </a:r>
          </a:p>
        </p:txBody>
      </p:sp>
      <p:sp>
        <p:nvSpPr>
          <p:cNvPr id="40969" name="Rectangle 9">
            <a:extLst>
              <a:ext uri="{FF2B5EF4-FFF2-40B4-BE49-F238E27FC236}">
                <a16:creationId xmlns:a16="http://schemas.microsoft.com/office/drawing/2014/main" id="{95E18C14-30D4-410E-BBCF-D27B08A5F66C}"/>
              </a:ext>
            </a:extLst>
          </p:cNvPr>
          <p:cNvSpPr>
            <a:spLocks noChangeArrowheads="1"/>
          </p:cNvSpPr>
          <p:nvPr/>
        </p:nvSpPr>
        <p:spPr bwMode="auto">
          <a:xfrm>
            <a:off x="2268538" y="2852738"/>
            <a:ext cx="1295400" cy="276225"/>
          </a:xfrm>
          <a:prstGeom prst="rect">
            <a:avLst/>
          </a:prstGeom>
          <a:noFill/>
          <a:ln w="9525">
            <a:noFill/>
            <a:miter lim="800000"/>
            <a:headEnd/>
            <a:tailEnd/>
          </a:ln>
        </p:spPr>
        <p:txBody>
          <a:bodyPr>
            <a:spAutoFit/>
          </a:bodyPr>
          <a:lstStyle/>
          <a:p>
            <a:pPr>
              <a:defRPr/>
            </a:pPr>
            <a:r>
              <a:rPr lang="es-ES" sz="1200" b="1">
                <a:solidFill>
                  <a:srgbClr val="0000FF"/>
                </a:solidFill>
                <a:effectLst>
                  <a:outerShdw blurRad="38100" dist="38100" dir="2700000" algn="tl">
                    <a:srgbClr val="000000">
                      <a:alpha val="43137"/>
                    </a:srgbClr>
                  </a:outerShdw>
                </a:effectLst>
                <a:latin typeface="Comic Sans MS" pitchFamily="66" charset="0"/>
              </a:rPr>
              <a:t>Conector serial</a:t>
            </a:r>
          </a:p>
        </p:txBody>
      </p:sp>
      <p:sp>
        <p:nvSpPr>
          <p:cNvPr id="40970" name="Rectangle 10">
            <a:extLst>
              <a:ext uri="{FF2B5EF4-FFF2-40B4-BE49-F238E27FC236}">
                <a16:creationId xmlns:a16="http://schemas.microsoft.com/office/drawing/2014/main" id="{BC469EC6-BEF3-4E15-BBD6-0B2A84584AD0}"/>
              </a:ext>
            </a:extLst>
          </p:cNvPr>
          <p:cNvSpPr>
            <a:spLocks noChangeArrowheads="1"/>
          </p:cNvSpPr>
          <p:nvPr/>
        </p:nvSpPr>
        <p:spPr bwMode="auto">
          <a:xfrm>
            <a:off x="1906588" y="3068638"/>
            <a:ext cx="1512887" cy="276225"/>
          </a:xfrm>
          <a:prstGeom prst="rect">
            <a:avLst/>
          </a:prstGeom>
          <a:noFill/>
          <a:ln w="9525">
            <a:noFill/>
            <a:miter lim="800000"/>
            <a:headEnd/>
            <a:tailEnd/>
          </a:ln>
        </p:spPr>
        <p:txBody>
          <a:bodyPr>
            <a:spAutoFit/>
          </a:bodyPr>
          <a:lstStyle/>
          <a:p>
            <a:pPr>
              <a:defRPr/>
            </a:pPr>
            <a:r>
              <a:rPr lang="es-ES" sz="1200" b="1">
                <a:solidFill>
                  <a:srgbClr val="0000FF"/>
                </a:solidFill>
                <a:effectLst>
                  <a:outerShdw blurRad="38100" dist="38100" dir="2700000" algn="tl">
                    <a:srgbClr val="000000">
                      <a:alpha val="43137"/>
                    </a:srgbClr>
                  </a:outerShdw>
                </a:effectLst>
                <a:latin typeface="Comic Sans MS" pitchFamily="66" charset="0"/>
              </a:rPr>
              <a:t>Conector paralelo</a:t>
            </a:r>
          </a:p>
        </p:txBody>
      </p:sp>
      <p:sp>
        <p:nvSpPr>
          <p:cNvPr id="40971" name="Rectangle 11">
            <a:extLst>
              <a:ext uri="{FF2B5EF4-FFF2-40B4-BE49-F238E27FC236}">
                <a16:creationId xmlns:a16="http://schemas.microsoft.com/office/drawing/2014/main" id="{4347A716-DC11-46F1-800D-BFEC241005DC}"/>
              </a:ext>
            </a:extLst>
          </p:cNvPr>
          <p:cNvSpPr>
            <a:spLocks noChangeArrowheads="1"/>
          </p:cNvSpPr>
          <p:nvPr/>
        </p:nvSpPr>
        <p:spPr bwMode="auto">
          <a:xfrm>
            <a:off x="1908175" y="3284538"/>
            <a:ext cx="1292225" cy="276225"/>
          </a:xfrm>
          <a:prstGeom prst="rect">
            <a:avLst/>
          </a:prstGeom>
          <a:noFill/>
          <a:ln w="9525">
            <a:noFill/>
            <a:miter lim="800000"/>
            <a:headEnd/>
            <a:tailEnd/>
          </a:ln>
        </p:spPr>
        <p:txBody>
          <a:bodyPr>
            <a:spAutoFit/>
          </a:bodyPr>
          <a:lstStyle/>
          <a:p>
            <a:pPr>
              <a:defRPr/>
            </a:pPr>
            <a:r>
              <a:rPr lang="es-ES" sz="1200" b="1">
                <a:solidFill>
                  <a:srgbClr val="0000FF"/>
                </a:solidFill>
                <a:effectLst>
                  <a:outerShdw blurRad="38100" dist="38100" dir="2700000" algn="tl">
                    <a:srgbClr val="000000">
                      <a:alpha val="43137"/>
                    </a:srgbClr>
                  </a:outerShdw>
                </a:effectLst>
                <a:latin typeface="Comic Sans MS" pitchFamily="66" charset="0"/>
              </a:rPr>
              <a:t>Conector serial</a:t>
            </a:r>
          </a:p>
        </p:txBody>
      </p:sp>
      <p:sp>
        <p:nvSpPr>
          <p:cNvPr id="40972" name="Rectangle 12">
            <a:extLst>
              <a:ext uri="{FF2B5EF4-FFF2-40B4-BE49-F238E27FC236}">
                <a16:creationId xmlns:a16="http://schemas.microsoft.com/office/drawing/2014/main" id="{4B7E42F5-8A8D-4B03-82A9-5313F7EFFA29}"/>
              </a:ext>
            </a:extLst>
          </p:cNvPr>
          <p:cNvSpPr>
            <a:spLocks noChangeArrowheads="1"/>
          </p:cNvSpPr>
          <p:nvPr/>
        </p:nvSpPr>
        <p:spPr bwMode="auto">
          <a:xfrm>
            <a:off x="1331913" y="3586163"/>
            <a:ext cx="2160587" cy="276225"/>
          </a:xfrm>
          <a:prstGeom prst="rect">
            <a:avLst/>
          </a:prstGeom>
          <a:noFill/>
          <a:ln w="9525">
            <a:noFill/>
            <a:miter lim="800000"/>
            <a:headEnd/>
            <a:tailEnd/>
          </a:ln>
        </p:spPr>
        <p:txBody>
          <a:bodyPr>
            <a:spAutoFit/>
          </a:bodyPr>
          <a:lstStyle/>
          <a:p>
            <a:pPr>
              <a:defRPr/>
            </a:pPr>
            <a:r>
              <a:rPr lang="es-ES" sz="1200" b="1">
                <a:solidFill>
                  <a:srgbClr val="0000FF"/>
                </a:solidFill>
                <a:effectLst>
                  <a:outerShdw blurRad="38100" dist="38100" dir="2700000" algn="tl">
                    <a:srgbClr val="000000">
                      <a:alpha val="43137"/>
                    </a:srgbClr>
                  </a:outerShdw>
                </a:effectLst>
                <a:latin typeface="Comic Sans MS" pitchFamily="66" charset="0"/>
              </a:rPr>
              <a:t>Conectores de audio jack</a:t>
            </a:r>
          </a:p>
        </p:txBody>
      </p:sp>
      <p:sp>
        <p:nvSpPr>
          <p:cNvPr id="40973" name="Rectangle 13">
            <a:extLst>
              <a:ext uri="{FF2B5EF4-FFF2-40B4-BE49-F238E27FC236}">
                <a16:creationId xmlns:a16="http://schemas.microsoft.com/office/drawing/2014/main" id="{7C13CDA2-209B-4A6D-8803-DAC7D8DBF130}"/>
              </a:ext>
            </a:extLst>
          </p:cNvPr>
          <p:cNvSpPr>
            <a:spLocks noChangeArrowheads="1"/>
          </p:cNvSpPr>
          <p:nvPr/>
        </p:nvSpPr>
        <p:spPr bwMode="auto">
          <a:xfrm>
            <a:off x="2124075" y="3933825"/>
            <a:ext cx="1292225" cy="276225"/>
          </a:xfrm>
          <a:prstGeom prst="rect">
            <a:avLst/>
          </a:prstGeom>
          <a:noFill/>
          <a:ln w="9525">
            <a:noFill/>
            <a:miter lim="800000"/>
            <a:headEnd/>
            <a:tailEnd/>
          </a:ln>
        </p:spPr>
        <p:txBody>
          <a:bodyPr>
            <a:spAutoFit/>
          </a:bodyPr>
          <a:lstStyle/>
          <a:p>
            <a:pPr>
              <a:defRPr/>
            </a:pPr>
            <a:r>
              <a:rPr lang="es-ES" sz="1200" b="1">
                <a:solidFill>
                  <a:srgbClr val="0000FF"/>
                </a:solidFill>
                <a:effectLst>
                  <a:outerShdw blurRad="38100" dist="38100" dir="2700000" algn="tl">
                    <a:srgbClr val="000000">
                      <a:alpha val="43137"/>
                    </a:srgbClr>
                  </a:outerShdw>
                </a:effectLst>
                <a:latin typeface="Comic Sans MS" pitchFamily="66" charset="0"/>
              </a:rPr>
              <a:t>Puertos USB</a:t>
            </a:r>
          </a:p>
        </p:txBody>
      </p:sp>
      <p:sp>
        <p:nvSpPr>
          <p:cNvPr id="40974" name="Rectangle 14">
            <a:extLst>
              <a:ext uri="{FF2B5EF4-FFF2-40B4-BE49-F238E27FC236}">
                <a16:creationId xmlns:a16="http://schemas.microsoft.com/office/drawing/2014/main" id="{6931B3AB-2C0A-469D-B46B-5D49E5A327CC}"/>
              </a:ext>
            </a:extLst>
          </p:cNvPr>
          <p:cNvSpPr>
            <a:spLocks noChangeArrowheads="1"/>
          </p:cNvSpPr>
          <p:nvPr/>
        </p:nvSpPr>
        <p:spPr bwMode="auto">
          <a:xfrm>
            <a:off x="1187450" y="4724400"/>
            <a:ext cx="2160588" cy="461963"/>
          </a:xfrm>
          <a:prstGeom prst="rect">
            <a:avLst/>
          </a:prstGeom>
          <a:noFill/>
          <a:ln w="9525" algn="ctr">
            <a:noFill/>
            <a:miter lim="800000"/>
            <a:headEnd/>
            <a:tailEnd/>
          </a:ln>
        </p:spPr>
        <p:txBody>
          <a:bodyPr>
            <a:spAutoFit/>
          </a:bodyPr>
          <a:lstStyle/>
          <a:p>
            <a:pPr>
              <a:defRPr/>
            </a:pPr>
            <a:r>
              <a:rPr lang="es-ES" sz="1200" b="1">
                <a:solidFill>
                  <a:srgbClr val="0000FF"/>
                </a:solidFill>
                <a:effectLst>
                  <a:outerShdw blurRad="38100" dist="38100" dir="2700000" algn="tl">
                    <a:srgbClr val="000000">
                      <a:alpha val="43137"/>
                    </a:srgbClr>
                  </a:outerShdw>
                </a:effectLst>
                <a:latin typeface="Comic Sans MS" pitchFamily="66" charset="0"/>
              </a:rPr>
              <a:t>Puertos para moden RJ-11 </a:t>
            </a:r>
          </a:p>
        </p:txBody>
      </p:sp>
      <p:sp>
        <p:nvSpPr>
          <p:cNvPr id="40975" name="Rectangle 15">
            <a:extLst>
              <a:ext uri="{FF2B5EF4-FFF2-40B4-BE49-F238E27FC236}">
                <a16:creationId xmlns:a16="http://schemas.microsoft.com/office/drawing/2014/main" id="{988501FC-E28F-4503-896B-E4ECF7DDBB3D}"/>
              </a:ext>
            </a:extLst>
          </p:cNvPr>
          <p:cNvSpPr>
            <a:spLocks noChangeArrowheads="1"/>
          </p:cNvSpPr>
          <p:nvPr/>
        </p:nvSpPr>
        <p:spPr bwMode="auto">
          <a:xfrm>
            <a:off x="5724525" y="2060575"/>
            <a:ext cx="2233613" cy="461963"/>
          </a:xfrm>
          <a:prstGeom prst="rect">
            <a:avLst/>
          </a:prstGeom>
          <a:noFill/>
          <a:ln w="9525" algn="ctr">
            <a:noFill/>
            <a:miter lim="800000"/>
            <a:headEnd/>
            <a:tailEnd/>
          </a:ln>
        </p:spPr>
        <p:txBody>
          <a:bodyPr>
            <a:spAutoFit/>
          </a:bodyPr>
          <a:lstStyle/>
          <a:p>
            <a:pPr>
              <a:defRPr/>
            </a:pPr>
            <a:r>
              <a:rPr lang="es-ES" sz="1200" b="1">
                <a:solidFill>
                  <a:srgbClr val="0000FF"/>
                </a:solidFill>
                <a:effectLst>
                  <a:outerShdw blurRad="38100" dist="38100" dir="2700000" algn="tl">
                    <a:srgbClr val="000000">
                      <a:alpha val="43137"/>
                    </a:srgbClr>
                  </a:outerShdw>
                </a:effectLst>
                <a:latin typeface="Comic Sans MS" pitchFamily="66" charset="0"/>
              </a:rPr>
              <a:t>Ventilador de enfriamiento de la fuente de energía</a:t>
            </a:r>
          </a:p>
        </p:txBody>
      </p:sp>
      <p:sp>
        <p:nvSpPr>
          <p:cNvPr id="40976" name="Rectangle 16">
            <a:extLst>
              <a:ext uri="{FF2B5EF4-FFF2-40B4-BE49-F238E27FC236}">
                <a16:creationId xmlns:a16="http://schemas.microsoft.com/office/drawing/2014/main" id="{27AB0400-811A-4ADB-AF06-10E0E95D1B38}"/>
              </a:ext>
            </a:extLst>
          </p:cNvPr>
          <p:cNvSpPr>
            <a:spLocks noChangeArrowheads="1"/>
          </p:cNvSpPr>
          <p:nvPr/>
        </p:nvSpPr>
        <p:spPr bwMode="auto">
          <a:xfrm>
            <a:off x="5724525" y="2781300"/>
            <a:ext cx="2160588" cy="276225"/>
          </a:xfrm>
          <a:prstGeom prst="rect">
            <a:avLst/>
          </a:prstGeom>
          <a:noFill/>
          <a:ln w="9525" algn="ctr">
            <a:noFill/>
            <a:miter lim="800000"/>
            <a:headEnd/>
            <a:tailEnd/>
          </a:ln>
        </p:spPr>
        <p:txBody>
          <a:bodyPr>
            <a:spAutoFit/>
          </a:bodyPr>
          <a:lstStyle/>
          <a:p>
            <a:pPr>
              <a:defRPr/>
            </a:pPr>
            <a:r>
              <a:rPr lang="es-ES" sz="1200" b="1">
                <a:solidFill>
                  <a:srgbClr val="0000FF"/>
                </a:solidFill>
                <a:effectLst>
                  <a:outerShdw blurRad="38100" dist="38100" dir="2700000" algn="tl">
                    <a:srgbClr val="000000">
                      <a:alpha val="43137"/>
                    </a:srgbClr>
                  </a:outerShdw>
                </a:effectLst>
                <a:latin typeface="Comic Sans MS" pitchFamily="66" charset="0"/>
              </a:rPr>
              <a:t>Pernos de seguridad</a:t>
            </a:r>
          </a:p>
        </p:txBody>
      </p:sp>
      <p:sp>
        <p:nvSpPr>
          <p:cNvPr id="40977" name="Rectangle 17">
            <a:extLst>
              <a:ext uri="{FF2B5EF4-FFF2-40B4-BE49-F238E27FC236}">
                <a16:creationId xmlns:a16="http://schemas.microsoft.com/office/drawing/2014/main" id="{3390BA44-09A4-4B97-8D7D-6D7689F92B0E}"/>
              </a:ext>
            </a:extLst>
          </p:cNvPr>
          <p:cNvSpPr>
            <a:spLocks noChangeArrowheads="1"/>
          </p:cNvSpPr>
          <p:nvPr/>
        </p:nvSpPr>
        <p:spPr bwMode="auto">
          <a:xfrm>
            <a:off x="5651500" y="4954588"/>
            <a:ext cx="2160588" cy="276225"/>
          </a:xfrm>
          <a:prstGeom prst="rect">
            <a:avLst/>
          </a:prstGeom>
          <a:noFill/>
          <a:ln w="9525" algn="ctr">
            <a:noFill/>
            <a:miter lim="800000"/>
            <a:headEnd/>
            <a:tailEnd/>
          </a:ln>
        </p:spPr>
        <p:txBody>
          <a:bodyPr>
            <a:spAutoFit/>
          </a:bodyPr>
          <a:lstStyle/>
          <a:p>
            <a:pPr>
              <a:defRPr/>
            </a:pPr>
            <a:r>
              <a:rPr lang="es-ES" sz="1200" b="1">
                <a:solidFill>
                  <a:srgbClr val="0000FF"/>
                </a:solidFill>
                <a:effectLst>
                  <a:outerShdw blurRad="38100" dist="38100" dir="2700000" algn="tl">
                    <a:srgbClr val="000000">
                      <a:alpha val="43137"/>
                    </a:srgbClr>
                  </a:outerShdw>
                </a:effectLst>
                <a:latin typeface="Comic Sans MS" pitchFamily="66" charset="0"/>
              </a:rPr>
              <a:t>Pernos de seguridad</a:t>
            </a:r>
          </a:p>
        </p:txBody>
      </p:sp>
      <p:sp>
        <p:nvSpPr>
          <p:cNvPr id="40978" name="Rectangle 18">
            <a:extLst>
              <a:ext uri="{FF2B5EF4-FFF2-40B4-BE49-F238E27FC236}">
                <a16:creationId xmlns:a16="http://schemas.microsoft.com/office/drawing/2014/main" id="{447712A0-7DE2-4899-A091-587D3B21E90F}"/>
              </a:ext>
            </a:extLst>
          </p:cNvPr>
          <p:cNvSpPr>
            <a:spLocks noChangeArrowheads="1"/>
          </p:cNvSpPr>
          <p:nvPr/>
        </p:nvSpPr>
        <p:spPr bwMode="auto">
          <a:xfrm>
            <a:off x="5722938" y="3284538"/>
            <a:ext cx="2233612" cy="461962"/>
          </a:xfrm>
          <a:prstGeom prst="rect">
            <a:avLst/>
          </a:prstGeom>
          <a:noFill/>
          <a:ln w="9525" algn="ctr">
            <a:noFill/>
            <a:miter lim="800000"/>
            <a:headEnd/>
            <a:tailEnd/>
          </a:ln>
        </p:spPr>
        <p:txBody>
          <a:bodyPr>
            <a:spAutoFit/>
          </a:bodyPr>
          <a:lstStyle/>
          <a:p>
            <a:pPr>
              <a:defRPr/>
            </a:pPr>
            <a:r>
              <a:rPr lang="es-ES" sz="1200" b="1">
                <a:solidFill>
                  <a:srgbClr val="0000FF"/>
                </a:solidFill>
                <a:effectLst>
                  <a:outerShdw blurRad="38100" dist="38100" dir="2700000" algn="tl">
                    <a:srgbClr val="000000">
                      <a:alpha val="43137"/>
                    </a:srgbClr>
                  </a:outerShdw>
                </a:effectLst>
                <a:latin typeface="Comic Sans MS" pitchFamily="66" charset="0"/>
              </a:rPr>
              <a:t>Ventilador de enfriamiento del case</a:t>
            </a:r>
          </a:p>
        </p:txBody>
      </p:sp>
      <p:sp>
        <p:nvSpPr>
          <p:cNvPr id="40979" name="Rectangle 19">
            <a:extLst>
              <a:ext uri="{FF2B5EF4-FFF2-40B4-BE49-F238E27FC236}">
                <a16:creationId xmlns:a16="http://schemas.microsoft.com/office/drawing/2014/main" id="{F66A4667-AEB8-4CFF-97D2-F8481658A720}"/>
              </a:ext>
            </a:extLst>
          </p:cNvPr>
          <p:cNvSpPr>
            <a:spLocks noChangeArrowheads="1"/>
          </p:cNvSpPr>
          <p:nvPr/>
        </p:nvSpPr>
        <p:spPr bwMode="auto">
          <a:xfrm>
            <a:off x="5722938" y="3860800"/>
            <a:ext cx="2233612" cy="276225"/>
          </a:xfrm>
          <a:prstGeom prst="rect">
            <a:avLst/>
          </a:prstGeom>
          <a:noFill/>
          <a:ln w="9525" algn="ctr">
            <a:noFill/>
            <a:miter lim="800000"/>
            <a:headEnd/>
            <a:tailEnd/>
          </a:ln>
        </p:spPr>
        <p:txBody>
          <a:bodyPr>
            <a:spAutoFit/>
          </a:bodyPr>
          <a:lstStyle/>
          <a:p>
            <a:pPr>
              <a:defRPr/>
            </a:pPr>
            <a:r>
              <a:rPr lang="es-ES" sz="1200" b="1">
                <a:solidFill>
                  <a:srgbClr val="0000FF"/>
                </a:solidFill>
                <a:effectLst>
                  <a:outerShdw blurRad="38100" dist="38100" dir="2700000" algn="tl">
                    <a:srgbClr val="000000">
                      <a:alpha val="43137"/>
                    </a:srgbClr>
                  </a:outerShdw>
                </a:effectLst>
                <a:latin typeface="Comic Sans MS" pitchFamily="66" charset="0"/>
              </a:rPr>
              <a:t>Puertos del firewire</a:t>
            </a:r>
          </a:p>
        </p:txBody>
      </p:sp>
      <p:sp>
        <p:nvSpPr>
          <p:cNvPr id="40980" name="Rectangle 20">
            <a:extLst>
              <a:ext uri="{FF2B5EF4-FFF2-40B4-BE49-F238E27FC236}">
                <a16:creationId xmlns:a16="http://schemas.microsoft.com/office/drawing/2014/main" id="{D3147E3E-77DC-4BB7-82ED-C9E67D100005}"/>
              </a:ext>
            </a:extLst>
          </p:cNvPr>
          <p:cNvSpPr>
            <a:spLocks noChangeArrowheads="1"/>
          </p:cNvSpPr>
          <p:nvPr/>
        </p:nvSpPr>
        <p:spPr bwMode="auto">
          <a:xfrm>
            <a:off x="5722938" y="4005263"/>
            <a:ext cx="2233612" cy="276225"/>
          </a:xfrm>
          <a:prstGeom prst="rect">
            <a:avLst/>
          </a:prstGeom>
          <a:noFill/>
          <a:ln w="9525" algn="ctr">
            <a:noFill/>
            <a:miter lim="800000"/>
            <a:headEnd/>
            <a:tailEnd/>
          </a:ln>
        </p:spPr>
        <p:txBody>
          <a:bodyPr>
            <a:spAutoFit/>
          </a:bodyPr>
          <a:lstStyle/>
          <a:p>
            <a:pPr>
              <a:defRPr/>
            </a:pPr>
            <a:r>
              <a:rPr lang="es-ES" sz="1200" b="1">
                <a:solidFill>
                  <a:srgbClr val="0000FF"/>
                </a:solidFill>
                <a:effectLst>
                  <a:outerShdw blurRad="38100" dist="38100" dir="2700000" algn="tl">
                    <a:srgbClr val="000000">
                      <a:alpha val="43137"/>
                    </a:srgbClr>
                  </a:outerShdw>
                </a:effectLst>
                <a:latin typeface="Comic Sans MS" pitchFamily="66" charset="0"/>
              </a:rPr>
              <a:t>Puertos del RJ-45</a:t>
            </a:r>
          </a:p>
        </p:txBody>
      </p:sp>
      <p:sp>
        <p:nvSpPr>
          <p:cNvPr id="40981" name="Rectangle 21">
            <a:extLst>
              <a:ext uri="{FF2B5EF4-FFF2-40B4-BE49-F238E27FC236}">
                <a16:creationId xmlns:a16="http://schemas.microsoft.com/office/drawing/2014/main" id="{F6959E9E-760D-4499-B02B-6E54FD4D73D4}"/>
              </a:ext>
            </a:extLst>
          </p:cNvPr>
          <p:cNvSpPr>
            <a:spLocks noChangeArrowheads="1"/>
          </p:cNvSpPr>
          <p:nvPr/>
        </p:nvSpPr>
        <p:spPr bwMode="auto">
          <a:xfrm>
            <a:off x="5722938" y="4652963"/>
            <a:ext cx="2233612" cy="276225"/>
          </a:xfrm>
          <a:prstGeom prst="rect">
            <a:avLst/>
          </a:prstGeom>
          <a:noFill/>
          <a:ln w="9525" algn="ctr">
            <a:noFill/>
            <a:miter lim="800000"/>
            <a:headEnd/>
            <a:tailEnd/>
          </a:ln>
        </p:spPr>
        <p:txBody>
          <a:bodyPr>
            <a:spAutoFit/>
          </a:bodyPr>
          <a:lstStyle/>
          <a:p>
            <a:pPr>
              <a:defRPr/>
            </a:pPr>
            <a:r>
              <a:rPr lang="es-ES" sz="1200" b="1">
                <a:solidFill>
                  <a:srgbClr val="0000FF"/>
                </a:solidFill>
                <a:effectLst>
                  <a:outerShdw blurRad="38100" dist="38100" dir="2700000" algn="tl">
                    <a:srgbClr val="000000">
                      <a:alpha val="43137"/>
                    </a:srgbClr>
                  </a:outerShdw>
                </a:effectLst>
                <a:latin typeface="Comic Sans MS" pitchFamily="66" charset="0"/>
              </a:rPr>
              <a:t>Ranuras de acceso</a:t>
            </a:r>
          </a:p>
        </p:txBody>
      </p:sp>
      <p:pic>
        <p:nvPicPr>
          <p:cNvPr id="40982" name="Picture 22" descr="flyline4">
            <a:extLst>
              <a:ext uri="{FF2B5EF4-FFF2-40B4-BE49-F238E27FC236}">
                <a16:creationId xmlns:a16="http://schemas.microsoft.com/office/drawing/2014/main" id="{91F6945D-7BE8-4CF6-A89C-47D1DAE83C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09122"/>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3" name="Oval 23">
            <a:hlinkClick r:id="rId4" action="ppaction://hlinksldjump"/>
            <a:extLst>
              <a:ext uri="{FF2B5EF4-FFF2-40B4-BE49-F238E27FC236}">
                <a16:creationId xmlns:a16="http://schemas.microsoft.com/office/drawing/2014/main" id="{F27460BD-29BA-4AFF-9810-87013033C5C7}"/>
              </a:ext>
            </a:extLst>
          </p:cNvPr>
          <p:cNvSpPr>
            <a:spLocks noChangeArrowheads="1"/>
          </p:cNvSpPr>
          <p:nvPr/>
        </p:nvSpPr>
        <p:spPr bwMode="auto">
          <a:xfrm>
            <a:off x="3924300" y="1846263"/>
            <a:ext cx="576263" cy="287337"/>
          </a:xfrm>
          <a:prstGeom prst="ellipse">
            <a:avLst/>
          </a:prstGeom>
          <a:solidFill>
            <a:schemeClr val="accent1">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40984" name="Oval 24">
            <a:hlinkClick r:id="rId5" action="ppaction://hlinksldjump"/>
            <a:extLst>
              <a:ext uri="{FF2B5EF4-FFF2-40B4-BE49-F238E27FC236}">
                <a16:creationId xmlns:a16="http://schemas.microsoft.com/office/drawing/2014/main" id="{12A101C6-3CB1-4843-BDA8-96439ECFF3A2}"/>
              </a:ext>
            </a:extLst>
          </p:cNvPr>
          <p:cNvSpPr>
            <a:spLocks noChangeArrowheads="1"/>
          </p:cNvSpPr>
          <p:nvPr/>
        </p:nvSpPr>
        <p:spPr bwMode="auto">
          <a:xfrm>
            <a:off x="4500563" y="1773238"/>
            <a:ext cx="936625" cy="865187"/>
          </a:xfrm>
          <a:prstGeom prst="ellipse">
            <a:avLst/>
          </a:prstGeom>
          <a:solidFill>
            <a:schemeClr val="accent1">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40985" name="Oval 25">
            <a:hlinkClick r:id="rId6" action="ppaction://hlinksldjump"/>
            <a:extLst>
              <a:ext uri="{FF2B5EF4-FFF2-40B4-BE49-F238E27FC236}">
                <a16:creationId xmlns:a16="http://schemas.microsoft.com/office/drawing/2014/main" id="{9892D960-441F-4FAD-92DB-77794C2F22BD}"/>
              </a:ext>
            </a:extLst>
          </p:cNvPr>
          <p:cNvSpPr>
            <a:spLocks noChangeArrowheads="1"/>
          </p:cNvSpPr>
          <p:nvPr/>
        </p:nvSpPr>
        <p:spPr bwMode="auto">
          <a:xfrm>
            <a:off x="5580063" y="2852738"/>
            <a:ext cx="144462" cy="144462"/>
          </a:xfrm>
          <a:prstGeom prst="ellipse">
            <a:avLst/>
          </a:prstGeom>
          <a:solidFill>
            <a:schemeClr val="accent1">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40986" name="Rectangle 26">
            <a:hlinkClick r:id="rId7" action="ppaction://hlinksldjump"/>
            <a:extLst>
              <a:ext uri="{FF2B5EF4-FFF2-40B4-BE49-F238E27FC236}">
                <a16:creationId xmlns:a16="http://schemas.microsoft.com/office/drawing/2014/main" id="{934A19D9-A756-46A6-8FEC-B207D43650AF}"/>
              </a:ext>
            </a:extLst>
          </p:cNvPr>
          <p:cNvSpPr>
            <a:spLocks noChangeArrowheads="1"/>
          </p:cNvSpPr>
          <p:nvPr/>
        </p:nvSpPr>
        <p:spPr bwMode="auto">
          <a:xfrm>
            <a:off x="4140200" y="2997200"/>
            <a:ext cx="144463" cy="576263"/>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40987" name="Rectangle 27">
            <a:hlinkClick r:id="rId8" action="ppaction://hlinksldjump"/>
            <a:extLst>
              <a:ext uri="{FF2B5EF4-FFF2-40B4-BE49-F238E27FC236}">
                <a16:creationId xmlns:a16="http://schemas.microsoft.com/office/drawing/2014/main" id="{2B3957F6-4340-40D6-8BBD-263E6702DFFF}"/>
              </a:ext>
            </a:extLst>
          </p:cNvPr>
          <p:cNvSpPr>
            <a:spLocks noChangeArrowheads="1"/>
          </p:cNvSpPr>
          <p:nvPr/>
        </p:nvSpPr>
        <p:spPr bwMode="auto">
          <a:xfrm>
            <a:off x="3924300" y="2924175"/>
            <a:ext cx="142875" cy="360363"/>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40988" name="Oval 28">
            <a:hlinkClick r:id="rId9" action="ppaction://hlinksldjump"/>
            <a:extLst>
              <a:ext uri="{FF2B5EF4-FFF2-40B4-BE49-F238E27FC236}">
                <a16:creationId xmlns:a16="http://schemas.microsoft.com/office/drawing/2014/main" id="{E0DCA06C-36A9-4959-B914-DF469CD7EA1B}"/>
              </a:ext>
            </a:extLst>
          </p:cNvPr>
          <p:cNvSpPr>
            <a:spLocks noChangeArrowheads="1"/>
          </p:cNvSpPr>
          <p:nvPr/>
        </p:nvSpPr>
        <p:spPr bwMode="auto">
          <a:xfrm>
            <a:off x="3924300" y="2781300"/>
            <a:ext cx="142875" cy="142875"/>
          </a:xfrm>
          <a:prstGeom prst="ellipse">
            <a:avLst/>
          </a:prstGeom>
          <a:solidFill>
            <a:schemeClr val="accent1">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40989" name="Oval 29">
            <a:hlinkClick r:id="rId10" action="ppaction://hlinksldjump"/>
            <a:extLst>
              <a:ext uri="{FF2B5EF4-FFF2-40B4-BE49-F238E27FC236}">
                <a16:creationId xmlns:a16="http://schemas.microsoft.com/office/drawing/2014/main" id="{6F5151CE-BBA7-476F-AD7F-CC249DF9DCE3}"/>
              </a:ext>
            </a:extLst>
          </p:cNvPr>
          <p:cNvSpPr>
            <a:spLocks noChangeArrowheads="1"/>
          </p:cNvSpPr>
          <p:nvPr/>
        </p:nvSpPr>
        <p:spPr bwMode="auto">
          <a:xfrm>
            <a:off x="4067175" y="2781300"/>
            <a:ext cx="142875" cy="142875"/>
          </a:xfrm>
          <a:prstGeom prst="ellipse">
            <a:avLst/>
          </a:prstGeom>
          <a:solidFill>
            <a:schemeClr val="accent1">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40990" name="Rectangle 30">
            <a:hlinkClick r:id="rId11" action="ppaction://hlinksldjump"/>
            <a:extLst>
              <a:ext uri="{FF2B5EF4-FFF2-40B4-BE49-F238E27FC236}">
                <a16:creationId xmlns:a16="http://schemas.microsoft.com/office/drawing/2014/main" id="{8C2F31E6-EABD-418C-8C48-59E1D4E6F2B2}"/>
              </a:ext>
            </a:extLst>
          </p:cNvPr>
          <p:cNvSpPr>
            <a:spLocks noChangeArrowheads="1"/>
          </p:cNvSpPr>
          <p:nvPr/>
        </p:nvSpPr>
        <p:spPr bwMode="auto">
          <a:xfrm>
            <a:off x="3924300" y="3716338"/>
            <a:ext cx="360363" cy="144462"/>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40991" name="Rectangle 31">
            <a:hlinkClick r:id="rId12" action="ppaction://hlinksldjump"/>
            <a:extLst>
              <a:ext uri="{FF2B5EF4-FFF2-40B4-BE49-F238E27FC236}">
                <a16:creationId xmlns:a16="http://schemas.microsoft.com/office/drawing/2014/main" id="{E35996DE-A116-4719-BCF7-DCBAEEA49E7D}"/>
              </a:ext>
            </a:extLst>
          </p:cNvPr>
          <p:cNvSpPr>
            <a:spLocks noChangeArrowheads="1"/>
          </p:cNvSpPr>
          <p:nvPr/>
        </p:nvSpPr>
        <p:spPr bwMode="auto">
          <a:xfrm>
            <a:off x="3924300" y="3933825"/>
            <a:ext cx="142875" cy="358775"/>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40992" name="Rectangle 32">
            <a:hlinkClick r:id="rId13" action="ppaction://hlinksldjump"/>
            <a:extLst>
              <a:ext uri="{FF2B5EF4-FFF2-40B4-BE49-F238E27FC236}">
                <a16:creationId xmlns:a16="http://schemas.microsoft.com/office/drawing/2014/main" id="{4EFC0DEF-1F0F-4798-8083-A5F9458366ED}"/>
              </a:ext>
            </a:extLst>
          </p:cNvPr>
          <p:cNvSpPr>
            <a:spLocks noChangeArrowheads="1"/>
          </p:cNvSpPr>
          <p:nvPr/>
        </p:nvSpPr>
        <p:spPr bwMode="auto">
          <a:xfrm>
            <a:off x="4140200" y="3933825"/>
            <a:ext cx="71438" cy="142875"/>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40993" name="Rectangle 33">
            <a:hlinkClick r:id="rId14" action="ppaction://hlinksldjump"/>
            <a:extLst>
              <a:ext uri="{FF2B5EF4-FFF2-40B4-BE49-F238E27FC236}">
                <a16:creationId xmlns:a16="http://schemas.microsoft.com/office/drawing/2014/main" id="{8C6F620D-6C65-4992-9C84-42F42228226C}"/>
              </a:ext>
            </a:extLst>
          </p:cNvPr>
          <p:cNvSpPr>
            <a:spLocks noChangeArrowheads="1"/>
          </p:cNvSpPr>
          <p:nvPr/>
        </p:nvSpPr>
        <p:spPr bwMode="auto">
          <a:xfrm>
            <a:off x="4140200" y="4149725"/>
            <a:ext cx="144463" cy="142875"/>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40994" name="Rectangle 34">
            <a:hlinkClick r:id="rId15" action="ppaction://hlinksldjump"/>
            <a:extLst>
              <a:ext uri="{FF2B5EF4-FFF2-40B4-BE49-F238E27FC236}">
                <a16:creationId xmlns:a16="http://schemas.microsoft.com/office/drawing/2014/main" id="{27F821E1-A3D4-4CA2-9373-C338A7EDA457}"/>
              </a:ext>
            </a:extLst>
          </p:cNvPr>
          <p:cNvSpPr>
            <a:spLocks noChangeArrowheads="1"/>
          </p:cNvSpPr>
          <p:nvPr/>
        </p:nvSpPr>
        <p:spPr bwMode="auto">
          <a:xfrm>
            <a:off x="3851275" y="4437063"/>
            <a:ext cx="1225550" cy="792162"/>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40995" name="Rectangle 35">
            <a:hlinkClick r:id="rId16" action="ppaction://hlinksldjump"/>
            <a:extLst>
              <a:ext uri="{FF2B5EF4-FFF2-40B4-BE49-F238E27FC236}">
                <a16:creationId xmlns:a16="http://schemas.microsoft.com/office/drawing/2014/main" id="{C378B89A-5FB7-4E7D-8FD0-8B638FF22948}"/>
              </a:ext>
            </a:extLst>
          </p:cNvPr>
          <p:cNvSpPr>
            <a:spLocks noChangeArrowheads="1"/>
          </p:cNvSpPr>
          <p:nvPr/>
        </p:nvSpPr>
        <p:spPr bwMode="auto">
          <a:xfrm>
            <a:off x="4140200" y="4797425"/>
            <a:ext cx="287338" cy="144463"/>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40996" name="Rectangle 36">
            <a:hlinkClick r:id="rId17" action="ppaction://hlinksldjump"/>
            <a:extLst>
              <a:ext uri="{FF2B5EF4-FFF2-40B4-BE49-F238E27FC236}">
                <a16:creationId xmlns:a16="http://schemas.microsoft.com/office/drawing/2014/main" id="{82A7B25F-5124-4C7B-91B0-E3F75C90E717}"/>
              </a:ext>
            </a:extLst>
          </p:cNvPr>
          <p:cNvSpPr>
            <a:spLocks noChangeArrowheads="1"/>
          </p:cNvSpPr>
          <p:nvPr/>
        </p:nvSpPr>
        <p:spPr bwMode="auto">
          <a:xfrm>
            <a:off x="4067175" y="2133600"/>
            <a:ext cx="217488" cy="2159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40997" name="Rectangle 37">
            <a:hlinkClick r:id="rId8" action="ppaction://hlinksldjump"/>
            <a:extLst>
              <a:ext uri="{FF2B5EF4-FFF2-40B4-BE49-F238E27FC236}">
                <a16:creationId xmlns:a16="http://schemas.microsoft.com/office/drawing/2014/main" id="{D3F018AF-02D6-4440-B7A2-88442EF5B3A6}"/>
              </a:ext>
            </a:extLst>
          </p:cNvPr>
          <p:cNvSpPr>
            <a:spLocks noChangeArrowheads="1"/>
          </p:cNvSpPr>
          <p:nvPr/>
        </p:nvSpPr>
        <p:spPr bwMode="auto">
          <a:xfrm>
            <a:off x="3924300" y="3284538"/>
            <a:ext cx="142875" cy="360362"/>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40998" name="Oval 38">
            <a:hlinkClick r:id="rId6" action="ppaction://hlinksldjump"/>
            <a:extLst>
              <a:ext uri="{FF2B5EF4-FFF2-40B4-BE49-F238E27FC236}">
                <a16:creationId xmlns:a16="http://schemas.microsoft.com/office/drawing/2014/main" id="{0E539D66-15C6-4338-8B4D-2372357B9128}"/>
              </a:ext>
            </a:extLst>
          </p:cNvPr>
          <p:cNvSpPr>
            <a:spLocks noChangeArrowheads="1"/>
          </p:cNvSpPr>
          <p:nvPr/>
        </p:nvSpPr>
        <p:spPr bwMode="auto">
          <a:xfrm>
            <a:off x="5580063" y="5013325"/>
            <a:ext cx="144462" cy="144463"/>
          </a:xfrm>
          <a:prstGeom prst="ellipse">
            <a:avLst/>
          </a:prstGeom>
          <a:solidFill>
            <a:schemeClr val="accent1">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40999" name="Oval 39">
            <a:hlinkClick r:id="rId5" action="ppaction://hlinksldjump"/>
            <a:extLst>
              <a:ext uri="{FF2B5EF4-FFF2-40B4-BE49-F238E27FC236}">
                <a16:creationId xmlns:a16="http://schemas.microsoft.com/office/drawing/2014/main" id="{5F8CDEC5-9B5F-4BA7-939B-4C8B764F1043}"/>
              </a:ext>
            </a:extLst>
          </p:cNvPr>
          <p:cNvSpPr>
            <a:spLocks noChangeArrowheads="1"/>
          </p:cNvSpPr>
          <p:nvPr/>
        </p:nvSpPr>
        <p:spPr bwMode="auto">
          <a:xfrm>
            <a:off x="4643438" y="3068638"/>
            <a:ext cx="936625" cy="865187"/>
          </a:xfrm>
          <a:prstGeom prst="ellipse">
            <a:avLst/>
          </a:prstGeom>
          <a:solidFill>
            <a:schemeClr val="accent1">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pic>
        <p:nvPicPr>
          <p:cNvPr id="41000" name="Picture 40" descr="pcsalt">
            <a:hlinkClick r:id="rId18" action="ppaction://hlinksldjump"/>
            <a:extLst>
              <a:ext uri="{FF2B5EF4-FFF2-40B4-BE49-F238E27FC236}">
                <a16:creationId xmlns:a16="http://schemas.microsoft.com/office/drawing/2014/main" id="{1B5160BE-C48E-4DBB-B834-1A8E3347FF6C}"/>
              </a:ext>
            </a:extLst>
          </p:cNvPr>
          <p:cNvPicPr>
            <a:picLocks noChangeAspect="1" noChangeArrowheads="1" noCrop="1"/>
          </p:cNvPicPr>
          <p:nvPr/>
        </p:nvPicPr>
        <p:blipFill>
          <a:blip r:embed="rId19">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1" name="Text Box 41">
            <a:extLst>
              <a:ext uri="{FF2B5EF4-FFF2-40B4-BE49-F238E27FC236}">
                <a16:creationId xmlns:a16="http://schemas.microsoft.com/office/drawing/2014/main" id="{38642ADC-B9E5-4BC5-911B-AB6474A1A58B}"/>
              </a:ext>
            </a:extLst>
          </p:cNvPr>
          <p:cNvSpPr txBox="1">
            <a:spLocks noChangeArrowheads="1"/>
          </p:cNvSpPr>
          <p:nvPr/>
        </p:nvSpPr>
        <p:spPr bwMode="auto">
          <a:xfrm>
            <a:off x="1447800" y="5105400"/>
            <a:ext cx="1828800" cy="1190625"/>
          </a:xfrm>
          <a:prstGeom prst="rect">
            <a:avLst/>
          </a:prstGeom>
          <a:noFill/>
          <a:ln w="9525">
            <a:noFill/>
            <a:miter lim="800000"/>
            <a:headEnd/>
            <a:tailEnd/>
          </a:ln>
        </p:spPr>
        <p:txBody>
          <a:bodyPr>
            <a:spAutoFit/>
          </a:bodyPr>
          <a:lstStyle/>
          <a:p>
            <a:pPr algn="ctr">
              <a:spcBef>
                <a:spcPct val="50000"/>
              </a:spcBef>
              <a:defRPr/>
            </a:pPr>
            <a:r>
              <a:rPr lang="es-ES" b="1" dirty="0">
                <a:solidFill>
                  <a:srgbClr val="FF3300"/>
                </a:solidFill>
                <a:effectLst>
                  <a:outerShdw blurRad="38100" dist="38100" dir="2700000" algn="tl">
                    <a:srgbClr val="000000">
                      <a:alpha val="43137"/>
                    </a:srgbClr>
                  </a:outerShdw>
                </a:effectLst>
                <a:latin typeface="Comic Sans MS" pitchFamily="66" charset="0"/>
              </a:rPr>
              <a:t>Has clic en la parte señaladas del case</a:t>
            </a:r>
          </a:p>
        </p:txBody>
      </p:sp>
      <p:sp>
        <p:nvSpPr>
          <p:cNvPr id="41002" name="Text Box 42">
            <a:extLst>
              <a:ext uri="{FF2B5EF4-FFF2-40B4-BE49-F238E27FC236}">
                <a16:creationId xmlns:a16="http://schemas.microsoft.com/office/drawing/2014/main" id="{E048B655-EC9A-44E4-B3E6-34AB0021A7C2}"/>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pic>
        <p:nvPicPr>
          <p:cNvPr id="41003" name="Picture 43" descr="cliquer-10">
            <a:hlinkClick r:id="rId20" action="ppaction://hlinksldjump"/>
            <a:extLst>
              <a:ext uri="{FF2B5EF4-FFF2-40B4-BE49-F238E27FC236}">
                <a16:creationId xmlns:a16="http://schemas.microsoft.com/office/drawing/2014/main" id="{5D2F16A7-47A5-449D-BC2F-36D5244B7220}"/>
              </a:ext>
            </a:extLst>
          </p:cNvPr>
          <p:cNvPicPr>
            <a:picLocks noChangeAspect="1" noChangeArrowheads="1" noCrop="1"/>
          </p:cNvPicPr>
          <p:nvPr/>
        </p:nvPicPr>
        <p:blipFill>
          <a:blip r:embed="rId21">
            <a:extLst>
              <a:ext uri="{28A0092B-C50C-407E-A947-70E740481C1C}">
                <a14:useLocalDpi xmlns:a14="http://schemas.microsoft.com/office/drawing/2010/main" val="0"/>
              </a:ext>
            </a:extLst>
          </a:blip>
          <a:srcRect/>
          <a:stretch>
            <a:fillRect/>
          </a:stretch>
        </p:blipFill>
        <p:spPr bwMode="auto">
          <a:xfrm>
            <a:off x="323459" y="5727700"/>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4" name="Text Box 44">
            <a:extLst>
              <a:ext uri="{FF2B5EF4-FFF2-40B4-BE49-F238E27FC236}">
                <a16:creationId xmlns:a16="http://schemas.microsoft.com/office/drawing/2014/main" id="{965D92F5-01C0-4B39-A174-25A071FAFB2A}"/>
              </a:ext>
            </a:extLst>
          </p:cNvPr>
          <p:cNvSpPr txBox="1">
            <a:spLocks noChangeArrowheads="1"/>
          </p:cNvSpPr>
          <p:nvPr/>
        </p:nvSpPr>
        <p:spPr bwMode="auto">
          <a:xfrm>
            <a:off x="171059" y="61087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a:t>Atrás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a:extLst>
              <a:ext uri="{FF2B5EF4-FFF2-40B4-BE49-F238E27FC236}">
                <a16:creationId xmlns:a16="http://schemas.microsoft.com/office/drawing/2014/main" id="{6851080B-6EAE-4284-8F1D-2A35F3AF25F4}"/>
              </a:ext>
            </a:extLst>
          </p:cNvPr>
          <p:cNvSpPr>
            <a:spLocks noGrp="1" noChangeArrowheads="1"/>
          </p:cNvSpPr>
          <p:nvPr>
            <p:ph type="title"/>
          </p:nvPr>
        </p:nvSpPr>
        <p:spPr>
          <a:xfrm>
            <a:off x="457200" y="357188"/>
            <a:ext cx="8229600" cy="1143000"/>
          </a:xfrm>
        </p:spPr>
        <p:txBody>
          <a:bodyPr/>
          <a:lstStyle/>
          <a:p>
            <a:pPr eaLnBrk="1" hangingPunct="1"/>
            <a:r>
              <a:rPr lang="es-ES" altLang="es-MX" sz="5400" b="1">
                <a:solidFill>
                  <a:srgbClr val="FF0000"/>
                </a:solidFill>
                <a:latin typeface="Matura MT Script Capitals" panose="03020802060602070202" pitchFamily="66" charset="0"/>
              </a:rPr>
              <a:t>Alimentación de energía</a:t>
            </a:r>
          </a:p>
        </p:txBody>
      </p:sp>
      <p:sp>
        <p:nvSpPr>
          <p:cNvPr id="41988" name="Text Box 4">
            <a:extLst>
              <a:ext uri="{FF2B5EF4-FFF2-40B4-BE49-F238E27FC236}">
                <a16:creationId xmlns:a16="http://schemas.microsoft.com/office/drawing/2014/main" id="{22C5BFEF-9DB9-4150-9B79-F32AD459D999}"/>
              </a:ext>
            </a:extLst>
          </p:cNvPr>
          <p:cNvSpPr txBox="1">
            <a:spLocks noChangeArrowheads="1"/>
          </p:cNvSpPr>
          <p:nvPr/>
        </p:nvSpPr>
        <p:spPr bwMode="auto">
          <a:xfrm>
            <a:off x="755650" y="3716338"/>
            <a:ext cx="7489825" cy="1465262"/>
          </a:xfrm>
          <a:prstGeom prst="rect">
            <a:avLst/>
          </a:prstGeom>
          <a:noFill/>
          <a:ln w="9525">
            <a:noFill/>
            <a:miter lim="800000"/>
            <a:headEnd/>
            <a:tailEnd/>
          </a:ln>
        </p:spPr>
        <p:txBody>
          <a:bodyPr>
            <a:spAutoFit/>
          </a:bodyPr>
          <a:lstStyle/>
          <a:p>
            <a:pPr algn="just">
              <a:defRPr/>
            </a:pPr>
            <a:r>
              <a:rPr lang="es-ES" dirty="0">
                <a:effectLst>
                  <a:outerShdw blurRad="38100" dist="38100" dir="2700000" algn="tl">
                    <a:srgbClr val="000000">
                      <a:alpha val="43137"/>
                    </a:srgbClr>
                  </a:outerShdw>
                </a:effectLst>
                <a:latin typeface="Comic Sans MS" pitchFamily="66" charset="0"/>
              </a:rPr>
              <a:t>     Como cualquier aparato electrónico, la computadora necesita energía eléctrica para su operación. Para tal efecto, tu equipo cuenta con un cable de corriente, con un extremo a conectar en la fuente de alimentación que esta en la parte posterior del chasis,</a:t>
            </a:r>
          </a:p>
          <a:p>
            <a:pPr algn="just">
              <a:defRPr/>
            </a:pPr>
            <a:r>
              <a:rPr lang="es-ES" dirty="0">
                <a:effectLst>
                  <a:outerShdw blurRad="38100" dist="38100" dir="2700000" algn="tl">
                    <a:srgbClr val="000000">
                      <a:alpha val="43137"/>
                    </a:srgbClr>
                  </a:outerShdw>
                </a:effectLst>
                <a:latin typeface="Comic Sans MS" pitchFamily="66" charset="0"/>
              </a:rPr>
              <a:t>y el otro directamente a la fuente de energía.</a:t>
            </a:r>
          </a:p>
        </p:txBody>
      </p:sp>
      <p:pic>
        <p:nvPicPr>
          <p:cNvPr id="41989" name="Picture 5" descr="conector_chasis">
            <a:extLst>
              <a:ext uri="{FF2B5EF4-FFF2-40B4-BE49-F238E27FC236}">
                <a16:creationId xmlns:a16="http://schemas.microsoft.com/office/drawing/2014/main" id="{94A575DB-331E-4C0A-8C56-2F0482DD9DAF}"/>
              </a:ext>
            </a:extLst>
          </p:cNvPr>
          <p:cNvPicPr>
            <a:picLocks noChangeAspect="1" noChangeArrowheads="1"/>
          </p:cNvPicPr>
          <p:nvPr/>
        </p:nvPicPr>
        <p:blipFill>
          <a:blip r:embed="rId2"/>
          <a:srcRect/>
          <a:stretch>
            <a:fillRect/>
          </a:stretch>
        </p:blipFill>
        <p:spPr bwMode="auto">
          <a:xfrm>
            <a:off x="3348038" y="1628775"/>
            <a:ext cx="2447925" cy="1517650"/>
          </a:xfrm>
          <a:prstGeom prst="rect">
            <a:avLst/>
          </a:prstGeom>
          <a:noFill/>
          <a:ln w="38100" cmpd="dbl">
            <a:solidFill>
              <a:srgbClr val="000000"/>
            </a:solidFill>
            <a:miter lim="800000"/>
            <a:headEnd/>
            <a:tailEnd/>
          </a:ln>
          <a:effectLst>
            <a:outerShdw dist="107763" dir="2700000" algn="ctr" rotWithShape="0">
              <a:srgbClr val="808080">
                <a:alpha val="50000"/>
              </a:srgbClr>
            </a:outerShdw>
          </a:effectLst>
        </p:spPr>
      </p:pic>
      <p:pic>
        <p:nvPicPr>
          <p:cNvPr id="41990" name="Picture 6" descr="flyline4">
            <a:extLst>
              <a:ext uri="{FF2B5EF4-FFF2-40B4-BE49-F238E27FC236}">
                <a16:creationId xmlns:a16="http://schemas.microsoft.com/office/drawing/2014/main" id="{7EAFCF2D-F509-47CD-BFAD-9A5184BDD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27" y="149225"/>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7" descr="ledred">
            <a:extLst>
              <a:ext uri="{FF2B5EF4-FFF2-40B4-BE49-F238E27FC236}">
                <a16:creationId xmlns:a16="http://schemas.microsoft.com/office/drawing/2014/main" id="{0ED2833E-4DBA-4DB5-89CA-111EAD8741E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00113" y="3789363"/>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2" name="Picture 8" descr="pcsalt">
            <a:hlinkClick r:id="rId5" action="ppaction://hlinksldjump"/>
            <a:extLst>
              <a:ext uri="{FF2B5EF4-FFF2-40B4-BE49-F238E27FC236}">
                <a16:creationId xmlns:a16="http://schemas.microsoft.com/office/drawing/2014/main" id="{6C444DA8-DD98-4406-89FD-D7AD62279F15}"/>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3" name="Text Box 9">
            <a:extLst>
              <a:ext uri="{FF2B5EF4-FFF2-40B4-BE49-F238E27FC236}">
                <a16:creationId xmlns:a16="http://schemas.microsoft.com/office/drawing/2014/main" id="{E53053FF-EFB3-421B-886C-D65EEC2930C5}"/>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
        <p:nvSpPr>
          <p:cNvPr id="41994" name="Text Box 10">
            <a:extLst>
              <a:ext uri="{FF2B5EF4-FFF2-40B4-BE49-F238E27FC236}">
                <a16:creationId xmlns:a16="http://schemas.microsoft.com/office/drawing/2014/main" id="{33B6A660-78FD-47D8-8FA5-00BB6D290EF5}"/>
              </a:ext>
            </a:extLst>
          </p:cNvPr>
          <p:cNvSpPr txBox="1">
            <a:spLocks noChangeArrowheads="1"/>
          </p:cNvSpPr>
          <p:nvPr/>
        </p:nvSpPr>
        <p:spPr bwMode="auto">
          <a:xfrm>
            <a:off x="152400" y="6134099"/>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a:t>Atrás</a:t>
            </a:r>
          </a:p>
        </p:txBody>
      </p:sp>
      <p:pic>
        <p:nvPicPr>
          <p:cNvPr id="41995" name="Picture 11" descr="cliquer-10">
            <a:hlinkClick r:id="" action="ppaction://hlinkshowjump?jump=lastslideviewed"/>
            <a:extLst>
              <a:ext uri="{FF2B5EF4-FFF2-40B4-BE49-F238E27FC236}">
                <a16:creationId xmlns:a16="http://schemas.microsoft.com/office/drawing/2014/main" id="{4895A4AA-E8BA-47B4-8B53-9475C4D9FFE6}"/>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04800" y="5753099"/>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a:extLst>
              <a:ext uri="{FF2B5EF4-FFF2-40B4-BE49-F238E27FC236}">
                <a16:creationId xmlns:a16="http://schemas.microsoft.com/office/drawing/2014/main" id="{64666B55-1583-448F-A4C9-9E13890CC3F9}"/>
              </a:ext>
            </a:extLst>
          </p:cNvPr>
          <p:cNvSpPr>
            <a:spLocks noGrp="1" noChangeArrowheads="1"/>
          </p:cNvSpPr>
          <p:nvPr>
            <p:ph type="title"/>
          </p:nvPr>
        </p:nvSpPr>
        <p:spPr>
          <a:xfrm>
            <a:off x="457200" y="357188"/>
            <a:ext cx="8229600" cy="1143000"/>
          </a:xfrm>
        </p:spPr>
        <p:txBody>
          <a:bodyPr/>
          <a:lstStyle/>
          <a:p>
            <a:pPr eaLnBrk="1" hangingPunct="1"/>
            <a:r>
              <a:rPr lang="es-ES" altLang="es-MX" sz="6000" b="1">
                <a:solidFill>
                  <a:srgbClr val="FF0000"/>
                </a:solidFill>
                <a:latin typeface="Matura MT Script Capitals" panose="03020802060602070202" pitchFamily="66" charset="0"/>
              </a:rPr>
              <a:t>PS/2 conector del ratón</a:t>
            </a:r>
          </a:p>
        </p:txBody>
      </p:sp>
      <p:sp>
        <p:nvSpPr>
          <p:cNvPr id="43012" name="Text Box 4">
            <a:extLst>
              <a:ext uri="{FF2B5EF4-FFF2-40B4-BE49-F238E27FC236}">
                <a16:creationId xmlns:a16="http://schemas.microsoft.com/office/drawing/2014/main" id="{EF680E6E-2675-48F3-8C7D-2D96090459BD}"/>
              </a:ext>
            </a:extLst>
          </p:cNvPr>
          <p:cNvSpPr txBox="1">
            <a:spLocks noChangeArrowheads="1"/>
          </p:cNvSpPr>
          <p:nvPr/>
        </p:nvSpPr>
        <p:spPr bwMode="auto">
          <a:xfrm>
            <a:off x="755650" y="3716338"/>
            <a:ext cx="7489825" cy="1754187"/>
          </a:xfrm>
          <a:prstGeom prst="rect">
            <a:avLst/>
          </a:prstGeom>
          <a:noFill/>
          <a:ln w="9525">
            <a:noFill/>
            <a:miter lim="800000"/>
            <a:headEnd/>
            <a:tailEnd/>
          </a:ln>
        </p:spPr>
        <p:txBody>
          <a:bodyPr>
            <a:spAutoFit/>
          </a:bodyPr>
          <a:lstStyle/>
          <a:p>
            <a:pPr>
              <a:defRPr/>
            </a:pPr>
            <a:r>
              <a:rPr lang="es-ES" dirty="0">
                <a:effectLst>
                  <a:outerShdw blurRad="38100" dist="38100" dir="2700000" algn="tl">
                    <a:srgbClr val="000000">
                      <a:alpha val="43137"/>
                    </a:srgbClr>
                  </a:outerShdw>
                </a:effectLst>
                <a:latin typeface="Comic Sans MS" pitchFamily="66" charset="0"/>
              </a:rPr>
              <a:t>     Este dispositivo requiere de un cable de señal con un conector que debe ser insertado en la computadora en la entrada o puerto indicado. </a:t>
            </a:r>
          </a:p>
          <a:p>
            <a:pPr>
              <a:defRPr/>
            </a:pPr>
            <a:r>
              <a:rPr lang="es-ES" dirty="0">
                <a:effectLst>
                  <a:outerShdw blurRad="38100" dist="38100" dir="2700000" algn="tl">
                    <a:srgbClr val="000000">
                      <a:alpha val="43137"/>
                    </a:srgbClr>
                  </a:outerShdw>
                </a:effectLst>
                <a:latin typeface="Comic Sans MS" pitchFamily="66" charset="0"/>
              </a:rPr>
              <a:t>Algunos ratón tienen un conector </a:t>
            </a:r>
            <a:r>
              <a:rPr lang="es-ES" dirty="0">
                <a:effectLst>
                  <a:outerShdw blurRad="38100" dist="38100" dir="2700000" algn="tl">
                    <a:srgbClr val="000000">
                      <a:alpha val="43137"/>
                    </a:srgbClr>
                  </a:outerShdw>
                </a:effectLst>
                <a:latin typeface="Comic Sans MS" pitchFamily="66" charset="0"/>
                <a:hlinkClick r:id="rId2" action="ppaction://hlinksldjump"/>
              </a:rPr>
              <a:t>USB</a:t>
            </a:r>
            <a:r>
              <a:rPr lang="es-ES" dirty="0">
                <a:effectLst>
                  <a:outerShdw blurRad="38100" dist="38100" dir="2700000" algn="tl">
                    <a:srgbClr val="000000">
                      <a:alpha val="43137"/>
                    </a:srgbClr>
                  </a:outerShdw>
                </a:effectLst>
                <a:latin typeface="Comic Sans MS" pitchFamily="66" charset="0"/>
              </a:rPr>
              <a:t>, si este es tu caso, insértalo en la entrada .</a:t>
            </a:r>
          </a:p>
          <a:p>
            <a:pPr>
              <a:defRPr/>
            </a:pPr>
            <a:endParaRPr lang="es-ES" dirty="0">
              <a:effectLst>
                <a:outerShdw blurRad="38100" dist="38100" dir="2700000" algn="tl">
                  <a:srgbClr val="000000">
                    <a:alpha val="43137"/>
                  </a:srgbClr>
                </a:outerShdw>
              </a:effectLst>
              <a:latin typeface="Comic Sans MS" pitchFamily="66" charset="0"/>
            </a:endParaRPr>
          </a:p>
        </p:txBody>
      </p:sp>
      <p:pic>
        <p:nvPicPr>
          <p:cNvPr id="43013" name="Picture 5" descr="raton_conector">
            <a:extLst>
              <a:ext uri="{FF2B5EF4-FFF2-40B4-BE49-F238E27FC236}">
                <a16:creationId xmlns:a16="http://schemas.microsoft.com/office/drawing/2014/main" id="{1C964B92-3DE8-4641-A7BC-A30E8399D4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1916113"/>
            <a:ext cx="2663825" cy="1176337"/>
          </a:xfrm>
          <a:prstGeom prst="rect">
            <a:avLst/>
          </a:prstGeom>
          <a:noFill/>
          <a:ln w="381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3014" name="Picture 6">
            <a:extLst>
              <a:ext uri="{FF2B5EF4-FFF2-40B4-BE49-F238E27FC236}">
                <a16:creationId xmlns:a16="http://schemas.microsoft.com/office/drawing/2014/main" id="{A2B13FF3-0046-4AD2-A044-0B1A3B3B1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1557338"/>
            <a:ext cx="1663700" cy="1943100"/>
          </a:xfrm>
          <a:prstGeom prst="rect">
            <a:avLst/>
          </a:prstGeom>
          <a:solidFill>
            <a:srgbClr val="FFFFFF"/>
          </a:solidFill>
          <a:ln w="9525">
            <a:solidFill>
              <a:srgbClr val="000000"/>
            </a:solidFill>
            <a:miter lim="800000"/>
            <a:headEnd/>
            <a:tailEnd/>
          </a:ln>
        </p:spPr>
      </p:pic>
      <p:pic>
        <p:nvPicPr>
          <p:cNvPr id="43015" name="Picture 7" descr="flyline4">
            <a:extLst>
              <a:ext uri="{FF2B5EF4-FFF2-40B4-BE49-F238E27FC236}">
                <a16:creationId xmlns:a16="http://schemas.microsoft.com/office/drawing/2014/main" id="{C1DF348F-68BE-4D7C-BCC0-239E85BB0C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04776"/>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Picture 8" descr="ledred">
            <a:extLst>
              <a:ext uri="{FF2B5EF4-FFF2-40B4-BE49-F238E27FC236}">
                <a16:creationId xmlns:a16="http://schemas.microsoft.com/office/drawing/2014/main" id="{7DA422B5-30A7-48BD-8899-A1B589CFF162}"/>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900113" y="3789363"/>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Picture 9" descr="pcsalt">
            <a:hlinkClick r:id="rId7" action="ppaction://hlinksldjump"/>
            <a:extLst>
              <a:ext uri="{FF2B5EF4-FFF2-40B4-BE49-F238E27FC236}">
                <a16:creationId xmlns:a16="http://schemas.microsoft.com/office/drawing/2014/main" id="{304BB7C7-3CB3-4C7B-ACA2-FD35ACFA4B2C}"/>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8" name="Text Box 10">
            <a:extLst>
              <a:ext uri="{FF2B5EF4-FFF2-40B4-BE49-F238E27FC236}">
                <a16:creationId xmlns:a16="http://schemas.microsoft.com/office/drawing/2014/main" id="{577DF22F-9CA7-4D66-9390-3B891734BC6B}"/>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pic>
        <p:nvPicPr>
          <p:cNvPr id="43019" name="Picture 11" descr="cliquer-10">
            <a:hlinkClick r:id="" action="ppaction://hlinkshowjump?jump=lastslideviewed"/>
            <a:extLst>
              <a:ext uri="{FF2B5EF4-FFF2-40B4-BE49-F238E27FC236}">
                <a16:creationId xmlns:a16="http://schemas.microsoft.com/office/drawing/2014/main" id="{79A4FCB9-940D-4B9F-A2CC-7F4256F0CD79}"/>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342949" y="5868987"/>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0" name="Text Box 12">
            <a:extLst>
              <a:ext uri="{FF2B5EF4-FFF2-40B4-BE49-F238E27FC236}">
                <a16:creationId xmlns:a16="http://schemas.microsoft.com/office/drawing/2014/main" id="{5BD9DE58-66EF-4D45-8E61-E4A5EDFDF5C2}"/>
              </a:ext>
            </a:extLst>
          </p:cNvPr>
          <p:cNvSpPr txBox="1">
            <a:spLocks noChangeArrowheads="1"/>
          </p:cNvSpPr>
          <p:nvPr/>
        </p:nvSpPr>
        <p:spPr bwMode="auto">
          <a:xfrm>
            <a:off x="190549" y="6249987"/>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a:t>Atrás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a:extLst>
              <a:ext uri="{FF2B5EF4-FFF2-40B4-BE49-F238E27FC236}">
                <a16:creationId xmlns:a16="http://schemas.microsoft.com/office/drawing/2014/main" id="{76030467-87D0-49E4-877E-FFD278896F00}"/>
              </a:ext>
            </a:extLst>
          </p:cNvPr>
          <p:cNvSpPr>
            <a:spLocks noGrp="1" noChangeArrowheads="1"/>
          </p:cNvSpPr>
          <p:nvPr>
            <p:ph type="title"/>
          </p:nvPr>
        </p:nvSpPr>
        <p:spPr>
          <a:xfrm>
            <a:off x="457200" y="357188"/>
            <a:ext cx="8229600" cy="1143000"/>
          </a:xfrm>
        </p:spPr>
        <p:txBody>
          <a:bodyPr/>
          <a:lstStyle/>
          <a:p>
            <a:pPr eaLnBrk="1" hangingPunct="1"/>
            <a:r>
              <a:rPr lang="es-ES" altLang="es-MX" sz="5400" b="1">
                <a:solidFill>
                  <a:srgbClr val="FF0000"/>
                </a:solidFill>
                <a:latin typeface="Matura MT Script Capitals" panose="03020802060602070202" pitchFamily="66" charset="0"/>
              </a:rPr>
              <a:t>PS/2 conector del teclado</a:t>
            </a:r>
          </a:p>
        </p:txBody>
      </p:sp>
      <p:sp>
        <p:nvSpPr>
          <p:cNvPr id="44036" name="Text Box 4">
            <a:extLst>
              <a:ext uri="{FF2B5EF4-FFF2-40B4-BE49-F238E27FC236}">
                <a16:creationId xmlns:a16="http://schemas.microsoft.com/office/drawing/2014/main" id="{C6C54730-05B3-4234-A591-F93800924D5A}"/>
              </a:ext>
            </a:extLst>
          </p:cNvPr>
          <p:cNvSpPr txBox="1">
            <a:spLocks noChangeArrowheads="1"/>
          </p:cNvSpPr>
          <p:nvPr/>
        </p:nvSpPr>
        <p:spPr bwMode="auto">
          <a:xfrm>
            <a:off x="755650" y="3716338"/>
            <a:ext cx="7489825" cy="1754187"/>
          </a:xfrm>
          <a:prstGeom prst="rect">
            <a:avLst/>
          </a:prstGeom>
          <a:noFill/>
          <a:ln w="9525">
            <a:noFill/>
            <a:miter lim="800000"/>
            <a:headEnd/>
            <a:tailEnd/>
          </a:ln>
        </p:spPr>
        <p:txBody>
          <a:bodyPr>
            <a:spAutoFit/>
          </a:bodyPr>
          <a:lstStyle/>
          <a:p>
            <a:pPr algn="just">
              <a:defRPr/>
            </a:pPr>
            <a:r>
              <a:rPr lang="es-ES" dirty="0">
                <a:effectLst>
                  <a:outerShdw blurRad="38100" dist="38100" dir="2700000" algn="tl">
                    <a:srgbClr val="000000">
                      <a:alpha val="43137"/>
                    </a:srgbClr>
                  </a:outerShdw>
                </a:effectLst>
                <a:latin typeface="Comic Sans MS" pitchFamily="66" charset="0"/>
              </a:rPr>
              <a:t>     Este dispositivo requiere un sólo cable de señal que debe insertarse en la entrada o puerto indicado. Frecuentemente se encuentra junto a la entrada del ratón y puedes diferenciarlos por sus símbolos y colores.</a:t>
            </a:r>
          </a:p>
          <a:p>
            <a:pPr algn="just">
              <a:defRPr/>
            </a:pPr>
            <a:r>
              <a:rPr lang="es-ES" dirty="0">
                <a:effectLst>
                  <a:outerShdw blurRad="38100" dist="38100" dir="2700000" algn="tl">
                    <a:srgbClr val="000000">
                      <a:alpha val="43137"/>
                    </a:srgbClr>
                  </a:outerShdw>
                </a:effectLst>
                <a:latin typeface="Comic Sans MS" pitchFamily="66" charset="0"/>
              </a:rPr>
              <a:t>Algunos teclados tienen un conector </a:t>
            </a:r>
            <a:r>
              <a:rPr lang="es-ES" b="1" dirty="0">
                <a:solidFill>
                  <a:srgbClr val="0000FF"/>
                </a:solidFill>
                <a:effectLst>
                  <a:outerShdw blurRad="38100" dist="38100" dir="2700000" algn="tl">
                    <a:srgbClr val="000000">
                      <a:alpha val="43137"/>
                    </a:srgbClr>
                  </a:outerShdw>
                </a:effectLst>
                <a:latin typeface="Comic Sans MS" pitchFamily="66" charset="0"/>
                <a:hlinkClick r:id="rId2" action="ppaction://hlinksldjump"/>
              </a:rPr>
              <a:t>USB</a:t>
            </a:r>
            <a:r>
              <a:rPr lang="es-ES" dirty="0">
                <a:effectLst>
                  <a:outerShdw blurRad="38100" dist="38100" dir="2700000" algn="tl">
                    <a:srgbClr val="000000">
                      <a:alpha val="43137"/>
                    </a:srgbClr>
                  </a:outerShdw>
                </a:effectLst>
                <a:latin typeface="Comic Sans MS" pitchFamily="66" charset="0"/>
              </a:rPr>
              <a:t>, si este es tu caso, insértalo en la entrada .</a:t>
            </a:r>
          </a:p>
        </p:txBody>
      </p:sp>
      <p:pic>
        <p:nvPicPr>
          <p:cNvPr id="44037" name="Picture 5" descr="teclado_conector">
            <a:extLst>
              <a:ext uri="{FF2B5EF4-FFF2-40B4-BE49-F238E27FC236}">
                <a16:creationId xmlns:a16="http://schemas.microsoft.com/office/drawing/2014/main" id="{955D1DDA-0D33-4E87-8131-BEADED5A7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1916113"/>
            <a:ext cx="2735262" cy="1100137"/>
          </a:xfrm>
          <a:prstGeom prst="rect">
            <a:avLst/>
          </a:prstGeom>
          <a:noFill/>
          <a:ln w="381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038" name="Picture 6" descr="flyline4">
            <a:extLst>
              <a:ext uri="{FF2B5EF4-FFF2-40B4-BE49-F238E27FC236}">
                <a16:creationId xmlns:a16="http://schemas.microsoft.com/office/drawing/2014/main" id="{3E1AF354-3971-4604-9490-F0FF81C0D6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74612"/>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7" descr="ledred">
            <a:extLst>
              <a:ext uri="{FF2B5EF4-FFF2-40B4-BE49-F238E27FC236}">
                <a16:creationId xmlns:a16="http://schemas.microsoft.com/office/drawing/2014/main" id="{83648AB0-8D66-4BF6-82EC-A6E3A1A26420}"/>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00113" y="3789363"/>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0" name="Picture 8" descr="pcsalt">
            <a:hlinkClick r:id="rId6" action="ppaction://hlinksldjump"/>
            <a:extLst>
              <a:ext uri="{FF2B5EF4-FFF2-40B4-BE49-F238E27FC236}">
                <a16:creationId xmlns:a16="http://schemas.microsoft.com/office/drawing/2014/main" id="{6D01D329-981B-4BE9-A171-D698A00C8453}"/>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1" name="Text Box 9">
            <a:extLst>
              <a:ext uri="{FF2B5EF4-FFF2-40B4-BE49-F238E27FC236}">
                <a16:creationId xmlns:a16="http://schemas.microsoft.com/office/drawing/2014/main" id="{7AD671EE-9620-4990-99F4-C3E5CFE8A85E}"/>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
        <p:nvSpPr>
          <p:cNvPr id="44042" name="Text Box 10">
            <a:extLst>
              <a:ext uri="{FF2B5EF4-FFF2-40B4-BE49-F238E27FC236}">
                <a16:creationId xmlns:a16="http://schemas.microsoft.com/office/drawing/2014/main" id="{F5CC3C25-C989-4865-8A30-20E2220AA332}"/>
              </a:ext>
            </a:extLst>
          </p:cNvPr>
          <p:cNvSpPr txBox="1">
            <a:spLocks noChangeArrowheads="1"/>
          </p:cNvSpPr>
          <p:nvPr/>
        </p:nvSpPr>
        <p:spPr bwMode="auto">
          <a:xfrm>
            <a:off x="246820" y="6243637"/>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a:t>Atrás</a:t>
            </a:r>
          </a:p>
        </p:txBody>
      </p:sp>
      <p:pic>
        <p:nvPicPr>
          <p:cNvPr id="44043" name="Picture 11" descr="cliquer-10">
            <a:hlinkClick r:id="" action="ppaction://hlinkshowjump?jump=lastslideviewed"/>
            <a:extLst>
              <a:ext uri="{FF2B5EF4-FFF2-40B4-BE49-F238E27FC236}">
                <a16:creationId xmlns:a16="http://schemas.microsoft.com/office/drawing/2014/main" id="{3E681502-4272-4D6C-B405-1CD959CA0281}"/>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399220" y="5862637"/>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a:extLst>
              <a:ext uri="{FF2B5EF4-FFF2-40B4-BE49-F238E27FC236}">
                <a16:creationId xmlns:a16="http://schemas.microsoft.com/office/drawing/2014/main" id="{0FCEC4DA-F9C3-4104-ACAB-851439CE65C1}"/>
              </a:ext>
            </a:extLst>
          </p:cNvPr>
          <p:cNvSpPr>
            <a:spLocks noGrp="1" noChangeArrowheads="1"/>
          </p:cNvSpPr>
          <p:nvPr>
            <p:ph type="title"/>
          </p:nvPr>
        </p:nvSpPr>
        <p:spPr>
          <a:xfrm>
            <a:off x="457200" y="357188"/>
            <a:ext cx="8229600" cy="1143000"/>
          </a:xfrm>
        </p:spPr>
        <p:txBody>
          <a:bodyPr/>
          <a:lstStyle/>
          <a:p>
            <a:pPr eaLnBrk="1" hangingPunct="1"/>
            <a:r>
              <a:rPr lang="es-ES" altLang="es-MX" sz="6600" b="1">
                <a:solidFill>
                  <a:srgbClr val="FF0000"/>
                </a:solidFill>
                <a:latin typeface="Matura MT Script Capitals" panose="03020802060602070202" pitchFamily="66" charset="0"/>
              </a:rPr>
              <a:t>Conector paralelo</a:t>
            </a:r>
          </a:p>
        </p:txBody>
      </p:sp>
      <p:sp>
        <p:nvSpPr>
          <p:cNvPr id="45060" name="Text Box 4">
            <a:extLst>
              <a:ext uri="{FF2B5EF4-FFF2-40B4-BE49-F238E27FC236}">
                <a16:creationId xmlns:a16="http://schemas.microsoft.com/office/drawing/2014/main" id="{4E871C2A-133F-484A-974C-E60FD2C27875}"/>
              </a:ext>
            </a:extLst>
          </p:cNvPr>
          <p:cNvSpPr txBox="1">
            <a:spLocks noChangeArrowheads="1"/>
          </p:cNvSpPr>
          <p:nvPr/>
        </p:nvSpPr>
        <p:spPr bwMode="auto">
          <a:xfrm>
            <a:off x="755650" y="3716338"/>
            <a:ext cx="7489825" cy="1754187"/>
          </a:xfrm>
          <a:prstGeom prst="rect">
            <a:avLst/>
          </a:prstGeom>
          <a:noFill/>
          <a:ln w="9525">
            <a:noFill/>
            <a:miter lim="800000"/>
            <a:headEnd/>
            <a:tailEnd/>
          </a:ln>
        </p:spPr>
        <p:txBody>
          <a:bodyPr>
            <a:spAutoFit/>
          </a:bodyPr>
          <a:lstStyle/>
          <a:p>
            <a:pPr algn="just">
              <a:defRPr/>
            </a:pPr>
            <a:r>
              <a:rPr lang="es-ES" dirty="0">
                <a:effectLst>
                  <a:outerShdw blurRad="38100" dist="38100" dir="2700000" algn="tl">
                    <a:srgbClr val="000000">
                      <a:alpha val="43137"/>
                    </a:srgbClr>
                  </a:outerShdw>
                </a:effectLst>
                <a:latin typeface="Comic Sans MS" pitchFamily="66" charset="0"/>
              </a:rPr>
              <a:t>     Conexión de la </a:t>
            </a:r>
            <a:r>
              <a:rPr lang="es-ES" b="1" dirty="0">
                <a:effectLst>
                  <a:outerShdw blurRad="38100" dist="38100" dir="2700000" algn="tl">
                    <a:srgbClr val="000000">
                      <a:alpha val="43137"/>
                    </a:srgbClr>
                  </a:outerShdw>
                </a:effectLst>
                <a:latin typeface="Comic Sans MS" pitchFamily="66" charset="0"/>
              </a:rPr>
              <a:t>IMPRESORA.</a:t>
            </a:r>
            <a:endParaRPr lang="es-ES" dirty="0">
              <a:effectLst>
                <a:outerShdw blurRad="38100" dist="38100" dir="2700000" algn="tl">
                  <a:srgbClr val="000000">
                    <a:alpha val="43137"/>
                  </a:srgbClr>
                </a:outerShdw>
              </a:effectLst>
              <a:latin typeface="Comic Sans MS" pitchFamily="66" charset="0"/>
            </a:endParaRPr>
          </a:p>
          <a:p>
            <a:pPr algn="just">
              <a:defRPr/>
            </a:pPr>
            <a:r>
              <a:rPr lang="es-ES" dirty="0">
                <a:effectLst>
                  <a:outerShdw blurRad="38100" dist="38100" dir="2700000" algn="tl">
                    <a:srgbClr val="000000">
                      <a:alpha val="43137"/>
                    </a:srgbClr>
                  </a:outerShdw>
                </a:effectLst>
                <a:latin typeface="Comic Sans MS" pitchFamily="66" charset="0"/>
              </a:rPr>
              <a:t>La impresora requiere de dos cables para su funcionamiento: el cable de señal, también llamado "paralelo" o "RS232" que tiene un conector DB25, el cual debe ser insertado en la entrada indicada del chasis, y el cable de alimentación, que se conecta a una fuente de energía.</a:t>
            </a:r>
          </a:p>
        </p:txBody>
      </p:sp>
      <p:pic>
        <p:nvPicPr>
          <p:cNvPr id="45061" name="Picture 5" descr="impresora_conector">
            <a:extLst>
              <a:ext uri="{FF2B5EF4-FFF2-40B4-BE49-F238E27FC236}">
                <a16:creationId xmlns:a16="http://schemas.microsoft.com/office/drawing/2014/main" id="{5C862F32-6630-47BD-96D8-0FBE86E53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1484313"/>
            <a:ext cx="2089150" cy="1898650"/>
          </a:xfrm>
          <a:prstGeom prst="rect">
            <a:avLst/>
          </a:prstGeom>
          <a:noFill/>
          <a:ln w="381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5062" name="Picture 6" descr="flyline4">
            <a:extLst>
              <a:ext uri="{FF2B5EF4-FFF2-40B4-BE49-F238E27FC236}">
                <a16:creationId xmlns:a16="http://schemas.microsoft.com/office/drawing/2014/main" id="{B3B87B0D-D484-4F95-A785-297A44401A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92076"/>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7" descr="ledred">
            <a:extLst>
              <a:ext uri="{FF2B5EF4-FFF2-40B4-BE49-F238E27FC236}">
                <a16:creationId xmlns:a16="http://schemas.microsoft.com/office/drawing/2014/main" id="{6939F484-1881-401C-9361-05A221E7D57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00113" y="3789363"/>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8" descr="pcsalt">
            <a:hlinkClick r:id="rId5" action="ppaction://hlinksldjump"/>
            <a:extLst>
              <a:ext uri="{FF2B5EF4-FFF2-40B4-BE49-F238E27FC236}">
                <a16:creationId xmlns:a16="http://schemas.microsoft.com/office/drawing/2014/main" id="{693A05B0-844D-4BB7-B1AC-FAB41C7F6216}"/>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5" name="Text Box 9">
            <a:extLst>
              <a:ext uri="{FF2B5EF4-FFF2-40B4-BE49-F238E27FC236}">
                <a16:creationId xmlns:a16="http://schemas.microsoft.com/office/drawing/2014/main" id="{B0D40C47-621A-410E-AB76-17358CA1F039}"/>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pic>
        <p:nvPicPr>
          <p:cNvPr id="45066" name="Picture 10" descr="cliquer-10">
            <a:hlinkClick r:id="" action="ppaction://hlinkshowjump?jump=lastslideviewed"/>
            <a:extLst>
              <a:ext uri="{FF2B5EF4-FFF2-40B4-BE49-F238E27FC236}">
                <a16:creationId xmlns:a16="http://schemas.microsoft.com/office/drawing/2014/main" id="{AD48E5B8-9905-4F19-9A5A-66DE1CD97AB0}"/>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98450" y="5829299"/>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7" name="Text Box 11">
            <a:extLst>
              <a:ext uri="{FF2B5EF4-FFF2-40B4-BE49-F238E27FC236}">
                <a16:creationId xmlns:a16="http://schemas.microsoft.com/office/drawing/2014/main" id="{696342FC-CB42-4412-885E-049AAD9A7816}"/>
              </a:ext>
            </a:extLst>
          </p:cNvPr>
          <p:cNvSpPr txBox="1">
            <a:spLocks noChangeArrowheads="1"/>
          </p:cNvSpPr>
          <p:nvPr/>
        </p:nvSpPr>
        <p:spPr bwMode="auto">
          <a:xfrm>
            <a:off x="146050" y="6210299"/>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a:t>Atrás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a:extLst>
              <a:ext uri="{FF2B5EF4-FFF2-40B4-BE49-F238E27FC236}">
                <a16:creationId xmlns:a16="http://schemas.microsoft.com/office/drawing/2014/main" id="{F0D19372-0607-43FE-965E-D9A92CE2A6A0}"/>
              </a:ext>
            </a:extLst>
          </p:cNvPr>
          <p:cNvSpPr>
            <a:spLocks noGrp="1" noChangeArrowheads="1"/>
          </p:cNvSpPr>
          <p:nvPr>
            <p:ph type="title"/>
          </p:nvPr>
        </p:nvSpPr>
        <p:spPr>
          <a:xfrm>
            <a:off x="457200" y="357188"/>
            <a:ext cx="8229600" cy="1143000"/>
          </a:xfrm>
        </p:spPr>
        <p:txBody>
          <a:bodyPr>
            <a:normAutofit fontScale="90000"/>
          </a:bodyPr>
          <a:lstStyle/>
          <a:p>
            <a:pPr eaLnBrk="1" hangingPunct="1"/>
            <a:r>
              <a:rPr lang="es-ES" altLang="es-MX" sz="7200" b="1">
                <a:solidFill>
                  <a:srgbClr val="FF0000"/>
                </a:solidFill>
                <a:latin typeface="Matura MT Script Capitals" panose="03020802060602070202" pitchFamily="66" charset="0"/>
              </a:rPr>
              <a:t>Conector serial</a:t>
            </a:r>
          </a:p>
        </p:txBody>
      </p:sp>
      <p:sp>
        <p:nvSpPr>
          <p:cNvPr id="46084" name="Text Box 4">
            <a:extLst>
              <a:ext uri="{FF2B5EF4-FFF2-40B4-BE49-F238E27FC236}">
                <a16:creationId xmlns:a16="http://schemas.microsoft.com/office/drawing/2014/main" id="{8ACC22C7-F57D-4DA8-80BC-27D3436BE78E}"/>
              </a:ext>
            </a:extLst>
          </p:cNvPr>
          <p:cNvSpPr txBox="1">
            <a:spLocks noChangeArrowheads="1"/>
          </p:cNvSpPr>
          <p:nvPr/>
        </p:nvSpPr>
        <p:spPr bwMode="auto">
          <a:xfrm>
            <a:off x="755650" y="3716338"/>
            <a:ext cx="7489825" cy="2014537"/>
          </a:xfrm>
          <a:prstGeom prst="rect">
            <a:avLst/>
          </a:prstGeom>
          <a:noFill/>
          <a:ln w="9525">
            <a:noFill/>
            <a:miter lim="800000"/>
            <a:headEnd/>
            <a:tailEnd/>
          </a:ln>
        </p:spPr>
        <p:txBody>
          <a:bodyPr>
            <a:spAutoFit/>
          </a:bodyPr>
          <a:lstStyle/>
          <a:p>
            <a:pPr algn="just">
              <a:defRPr/>
            </a:pPr>
            <a:r>
              <a:rPr lang="es-ES" dirty="0">
                <a:effectLst>
                  <a:outerShdw blurRad="38100" dist="38100" dir="2700000" algn="tl">
                    <a:srgbClr val="000000">
                      <a:alpha val="43137"/>
                    </a:srgbClr>
                  </a:outerShdw>
                </a:effectLst>
                <a:latin typeface="Comic Sans MS" pitchFamily="66" charset="0"/>
              </a:rPr>
              <a:t>     Conexión del </a:t>
            </a:r>
            <a:r>
              <a:rPr lang="es-ES" b="1" dirty="0">
                <a:effectLst>
                  <a:outerShdw blurRad="38100" dist="38100" dir="2700000" algn="tl">
                    <a:srgbClr val="000000">
                      <a:alpha val="43137"/>
                    </a:srgbClr>
                  </a:outerShdw>
                </a:effectLst>
                <a:latin typeface="Comic Sans MS" pitchFamily="66" charset="0"/>
              </a:rPr>
              <a:t>MONITOR.</a:t>
            </a:r>
            <a:endParaRPr lang="es-ES" dirty="0">
              <a:effectLst>
                <a:outerShdw blurRad="38100" dist="38100" dir="2700000" algn="tl">
                  <a:srgbClr val="000000">
                    <a:alpha val="43137"/>
                  </a:srgbClr>
                </a:outerShdw>
              </a:effectLst>
              <a:latin typeface="Comic Sans MS" pitchFamily="66" charset="0"/>
            </a:endParaRPr>
          </a:p>
          <a:p>
            <a:pPr algn="just">
              <a:defRPr/>
            </a:pPr>
            <a:r>
              <a:rPr lang="es-ES" dirty="0">
                <a:effectLst>
                  <a:outerShdw blurRad="38100" dist="38100" dir="2700000" algn="tl">
                    <a:srgbClr val="000000">
                      <a:alpha val="43137"/>
                    </a:srgbClr>
                  </a:outerShdw>
                </a:effectLst>
                <a:latin typeface="Comic Sans MS" pitchFamily="66" charset="0"/>
              </a:rPr>
              <a:t>Al igual que la impresora, el monitor requiere de dos cables: el cable de señal, que sale del monitor y termina en un conector tipo DB15, que se inserta en la entrada indicada del chasis. Es necesario asegurar los tornillos que tiene.</a:t>
            </a:r>
          </a:p>
          <a:p>
            <a:pPr algn="just">
              <a:defRPr/>
            </a:pPr>
            <a:r>
              <a:rPr lang="es-ES" dirty="0">
                <a:effectLst>
                  <a:outerShdw blurRad="38100" dist="38100" dir="2700000" algn="tl">
                    <a:srgbClr val="000000">
                      <a:alpha val="43137"/>
                    </a:srgbClr>
                  </a:outerShdw>
                </a:effectLst>
                <a:latin typeface="Comic Sans MS" pitchFamily="66" charset="0"/>
              </a:rPr>
              <a:t>El otro cable es de alimentación y va de la parte posterior de tu monitor, a una fuente de energía.</a:t>
            </a:r>
          </a:p>
        </p:txBody>
      </p:sp>
      <p:pic>
        <p:nvPicPr>
          <p:cNvPr id="46085" name="Picture 5" descr="conector_serial">
            <a:extLst>
              <a:ext uri="{FF2B5EF4-FFF2-40B4-BE49-F238E27FC236}">
                <a16:creationId xmlns:a16="http://schemas.microsoft.com/office/drawing/2014/main" id="{8163B001-03A0-4E25-9CF0-3EC7D46DA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1773238"/>
            <a:ext cx="3455987" cy="1603375"/>
          </a:xfrm>
          <a:prstGeom prst="rect">
            <a:avLst/>
          </a:prstGeom>
          <a:noFill/>
          <a:ln w="381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6086" name="Picture 6" descr="flyline4">
            <a:extLst>
              <a:ext uri="{FF2B5EF4-FFF2-40B4-BE49-F238E27FC236}">
                <a16:creationId xmlns:a16="http://schemas.microsoft.com/office/drawing/2014/main" id="{2CCD0639-718E-4FE4-B016-BD3957CE0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84138"/>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7" descr="ledred">
            <a:extLst>
              <a:ext uri="{FF2B5EF4-FFF2-40B4-BE49-F238E27FC236}">
                <a16:creationId xmlns:a16="http://schemas.microsoft.com/office/drawing/2014/main" id="{267A983A-215F-4DAE-A572-4354758BE5A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00113" y="3789363"/>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8" name="Picture 8" descr="pcsalt">
            <a:hlinkClick r:id="rId5" action="ppaction://hlinksldjump"/>
            <a:extLst>
              <a:ext uri="{FF2B5EF4-FFF2-40B4-BE49-F238E27FC236}">
                <a16:creationId xmlns:a16="http://schemas.microsoft.com/office/drawing/2014/main" id="{5778B9B0-AB79-423B-A81C-1DF1209702B9}"/>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9" name="Text Box 9">
            <a:extLst>
              <a:ext uri="{FF2B5EF4-FFF2-40B4-BE49-F238E27FC236}">
                <a16:creationId xmlns:a16="http://schemas.microsoft.com/office/drawing/2014/main" id="{10340D13-E797-41BA-9886-B61E779389B0}"/>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
        <p:nvSpPr>
          <p:cNvPr id="46090" name="Text Box 10">
            <a:extLst>
              <a:ext uri="{FF2B5EF4-FFF2-40B4-BE49-F238E27FC236}">
                <a16:creationId xmlns:a16="http://schemas.microsoft.com/office/drawing/2014/main" id="{C621C126-2F44-497C-9922-1D76CBC6C6FC}"/>
              </a:ext>
            </a:extLst>
          </p:cNvPr>
          <p:cNvSpPr txBox="1">
            <a:spLocks noChangeArrowheads="1"/>
          </p:cNvSpPr>
          <p:nvPr/>
        </p:nvSpPr>
        <p:spPr bwMode="auto">
          <a:xfrm>
            <a:off x="179925" y="6203949"/>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a:t>Atrás</a:t>
            </a:r>
          </a:p>
        </p:txBody>
      </p:sp>
      <p:pic>
        <p:nvPicPr>
          <p:cNvPr id="46091" name="Picture 11" descr="cliquer-10">
            <a:hlinkClick r:id="" action="ppaction://hlinkshowjump?jump=lastslideviewed"/>
            <a:extLst>
              <a:ext uri="{FF2B5EF4-FFF2-40B4-BE49-F238E27FC236}">
                <a16:creationId xmlns:a16="http://schemas.microsoft.com/office/drawing/2014/main" id="{9D028A1C-997F-4DDE-A29E-E558ABF2E9D6}"/>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32325" y="5822949"/>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a:extLst>
              <a:ext uri="{FF2B5EF4-FFF2-40B4-BE49-F238E27FC236}">
                <a16:creationId xmlns:a16="http://schemas.microsoft.com/office/drawing/2014/main" id="{A7948171-F6AD-4EF7-AD90-ADB63AD9B705}"/>
              </a:ext>
            </a:extLst>
          </p:cNvPr>
          <p:cNvSpPr>
            <a:spLocks noGrp="1" noChangeArrowheads="1"/>
          </p:cNvSpPr>
          <p:nvPr>
            <p:ph type="title"/>
          </p:nvPr>
        </p:nvSpPr>
        <p:spPr>
          <a:xfrm>
            <a:off x="457200" y="357188"/>
            <a:ext cx="8229600" cy="1143000"/>
          </a:xfrm>
        </p:spPr>
        <p:txBody>
          <a:bodyPr/>
          <a:lstStyle/>
          <a:p>
            <a:pPr eaLnBrk="1" hangingPunct="1"/>
            <a:r>
              <a:rPr lang="es-ES" altLang="es-MX" sz="5400" b="1">
                <a:solidFill>
                  <a:srgbClr val="0000FF"/>
                </a:solidFill>
                <a:latin typeface="Matura MT Script Capitals" panose="03020802060602070202" pitchFamily="66" charset="0"/>
              </a:rPr>
              <a:t>Conectores de audio Jack</a:t>
            </a:r>
          </a:p>
        </p:txBody>
      </p:sp>
      <p:sp>
        <p:nvSpPr>
          <p:cNvPr id="47108" name="Text Box 4">
            <a:extLst>
              <a:ext uri="{FF2B5EF4-FFF2-40B4-BE49-F238E27FC236}">
                <a16:creationId xmlns:a16="http://schemas.microsoft.com/office/drawing/2014/main" id="{6799CD63-95D8-460D-B4C7-AA85A5304125}"/>
              </a:ext>
            </a:extLst>
          </p:cNvPr>
          <p:cNvSpPr txBox="1">
            <a:spLocks noChangeArrowheads="1"/>
          </p:cNvSpPr>
          <p:nvPr/>
        </p:nvSpPr>
        <p:spPr bwMode="auto">
          <a:xfrm>
            <a:off x="755650" y="3716338"/>
            <a:ext cx="7489825" cy="1465262"/>
          </a:xfrm>
          <a:prstGeom prst="rect">
            <a:avLst/>
          </a:prstGeom>
          <a:noFill/>
          <a:ln w="9525">
            <a:noFill/>
            <a:miter lim="800000"/>
            <a:headEnd/>
            <a:tailEnd/>
          </a:ln>
        </p:spPr>
        <p:txBody>
          <a:bodyPr>
            <a:spAutoFit/>
          </a:bodyPr>
          <a:lstStyle/>
          <a:p>
            <a:pPr algn="just">
              <a:defRPr/>
            </a:pPr>
            <a:r>
              <a:rPr lang="es-ES">
                <a:effectLst>
                  <a:outerShdw blurRad="38100" dist="38100" dir="2700000" algn="tl">
                    <a:srgbClr val="000000">
                      <a:alpha val="43137"/>
                    </a:srgbClr>
                  </a:outerShdw>
                </a:effectLst>
                <a:latin typeface="Comic Sans MS" pitchFamily="66" charset="0"/>
              </a:rPr>
              <a:t>     Conexión de las </a:t>
            </a:r>
            <a:r>
              <a:rPr lang="es-ES" b="1">
                <a:effectLst>
                  <a:outerShdw blurRad="38100" dist="38100" dir="2700000" algn="tl">
                    <a:srgbClr val="000000">
                      <a:alpha val="43137"/>
                    </a:srgbClr>
                  </a:outerShdw>
                </a:effectLst>
                <a:latin typeface="Comic Sans MS" pitchFamily="66" charset="0"/>
              </a:rPr>
              <a:t>BOCINAS EXTERNAS.</a:t>
            </a:r>
            <a:endParaRPr lang="es-ES">
              <a:effectLst>
                <a:outerShdw blurRad="38100" dist="38100" dir="2700000" algn="tl">
                  <a:srgbClr val="000000">
                    <a:alpha val="43137"/>
                  </a:srgbClr>
                </a:outerShdw>
              </a:effectLst>
              <a:latin typeface="Comic Sans MS" pitchFamily="66" charset="0"/>
            </a:endParaRPr>
          </a:p>
          <a:p>
            <a:pPr algn="just">
              <a:defRPr/>
            </a:pPr>
            <a:r>
              <a:rPr lang="es-ES">
                <a:effectLst>
                  <a:outerShdw blurRad="38100" dist="38100" dir="2700000" algn="tl">
                    <a:srgbClr val="000000">
                      <a:alpha val="43137"/>
                    </a:srgbClr>
                  </a:outerShdw>
                </a:effectLst>
                <a:latin typeface="Comic Sans MS" pitchFamily="66" charset="0"/>
              </a:rPr>
              <a:t>Las bocinas externas requieren conectar el cable de tipo "plug" macho a la parte posterior del chasis, en la entrada que se indica. </a:t>
            </a:r>
          </a:p>
          <a:p>
            <a:pPr algn="just">
              <a:defRPr/>
            </a:pPr>
            <a:r>
              <a:rPr lang="es-ES">
                <a:effectLst>
                  <a:outerShdw blurRad="38100" dist="38100" dir="2700000" algn="tl">
                    <a:srgbClr val="000000">
                      <a:alpha val="43137"/>
                    </a:srgbClr>
                  </a:outerShdw>
                </a:effectLst>
                <a:latin typeface="Comic Sans MS" pitchFamily="66" charset="0"/>
              </a:rPr>
              <a:t>Cabe aclarar que algunos equipos cuentan con bocinas internas, las cuales no requieren conexión.</a:t>
            </a:r>
          </a:p>
        </p:txBody>
      </p:sp>
      <p:pic>
        <p:nvPicPr>
          <p:cNvPr id="47109" name="Picture 5" descr="bocinas_conector">
            <a:extLst>
              <a:ext uri="{FF2B5EF4-FFF2-40B4-BE49-F238E27FC236}">
                <a16:creationId xmlns:a16="http://schemas.microsoft.com/office/drawing/2014/main" id="{499892AA-17F9-422D-A08B-C7D222269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2060575"/>
            <a:ext cx="3600450" cy="1116013"/>
          </a:xfrm>
          <a:prstGeom prst="rect">
            <a:avLst/>
          </a:prstGeom>
          <a:noFill/>
          <a:ln w="381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7110" name="Picture 6" descr="flyline4">
            <a:extLst>
              <a:ext uri="{FF2B5EF4-FFF2-40B4-BE49-F238E27FC236}">
                <a16:creationId xmlns:a16="http://schemas.microsoft.com/office/drawing/2014/main" id="{3483227E-3C14-4124-8729-C9CE197D9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19062"/>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7" descr="ledred">
            <a:extLst>
              <a:ext uri="{FF2B5EF4-FFF2-40B4-BE49-F238E27FC236}">
                <a16:creationId xmlns:a16="http://schemas.microsoft.com/office/drawing/2014/main" id="{2834DFB6-F637-430F-9D39-43667F304F6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00113" y="3789363"/>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Picture 8" descr="pcsalt">
            <a:hlinkClick r:id="rId5" action="ppaction://hlinksldjump"/>
            <a:extLst>
              <a:ext uri="{FF2B5EF4-FFF2-40B4-BE49-F238E27FC236}">
                <a16:creationId xmlns:a16="http://schemas.microsoft.com/office/drawing/2014/main" id="{3CCFA3DF-8B07-4A13-B51A-5AD995D05089}"/>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3" name="Text Box 9">
            <a:extLst>
              <a:ext uri="{FF2B5EF4-FFF2-40B4-BE49-F238E27FC236}">
                <a16:creationId xmlns:a16="http://schemas.microsoft.com/office/drawing/2014/main" id="{603B0C43-C640-406E-894A-676D4BCA3FA9}"/>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pic>
        <p:nvPicPr>
          <p:cNvPr id="47114" name="Picture 10" descr="cliquer-10">
            <a:hlinkClick r:id="" action="ppaction://hlinkshowjump?jump=lastslideviewed"/>
            <a:extLst>
              <a:ext uri="{FF2B5EF4-FFF2-40B4-BE49-F238E27FC236}">
                <a16:creationId xmlns:a16="http://schemas.microsoft.com/office/drawing/2014/main" id="{F273C3E5-2017-482A-959D-230C18973EA1}"/>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32325" y="5851084"/>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5" name="Text Box 11">
            <a:extLst>
              <a:ext uri="{FF2B5EF4-FFF2-40B4-BE49-F238E27FC236}">
                <a16:creationId xmlns:a16="http://schemas.microsoft.com/office/drawing/2014/main" id="{95E77D58-7CAF-454D-88E1-64605209231A}"/>
              </a:ext>
            </a:extLst>
          </p:cNvPr>
          <p:cNvSpPr txBox="1">
            <a:spLocks noChangeArrowheads="1"/>
          </p:cNvSpPr>
          <p:nvPr/>
        </p:nvSpPr>
        <p:spPr bwMode="auto">
          <a:xfrm>
            <a:off x="179925" y="6232084"/>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a:t>Atrás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a:extLst>
              <a:ext uri="{FF2B5EF4-FFF2-40B4-BE49-F238E27FC236}">
                <a16:creationId xmlns:a16="http://schemas.microsoft.com/office/drawing/2014/main" id="{7E3F76B2-862E-499E-959C-45D39C26175D}"/>
              </a:ext>
            </a:extLst>
          </p:cNvPr>
          <p:cNvSpPr>
            <a:spLocks noGrp="1" noChangeArrowheads="1"/>
          </p:cNvSpPr>
          <p:nvPr>
            <p:ph type="title"/>
          </p:nvPr>
        </p:nvSpPr>
        <p:spPr>
          <a:xfrm>
            <a:off x="457200" y="428625"/>
            <a:ext cx="8229600" cy="1143000"/>
          </a:xfrm>
        </p:spPr>
        <p:txBody>
          <a:bodyPr/>
          <a:lstStyle/>
          <a:p>
            <a:pPr eaLnBrk="1" hangingPunct="1"/>
            <a:r>
              <a:rPr lang="es-ES" altLang="es-MX" sz="6000" b="1">
                <a:solidFill>
                  <a:srgbClr val="FF0000"/>
                </a:solidFill>
                <a:latin typeface="Matura MT Script Capitals" panose="03020802060602070202" pitchFamily="66" charset="0"/>
              </a:rPr>
              <a:t>Ranuras de acceso</a:t>
            </a:r>
          </a:p>
        </p:txBody>
      </p:sp>
      <p:sp>
        <p:nvSpPr>
          <p:cNvPr id="48132" name="Text Box 4">
            <a:extLst>
              <a:ext uri="{FF2B5EF4-FFF2-40B4-BE49-F238E27FC236}">
                <a16:creationId xmlns:a16="http://schemas.microsoft.com/office/drawing/2014/main" id="{81116789-A693-4C7D-B5F2-488B6BADCB5E}"/>
              </a:ext>
            </a:extLst>
          </p:cNvPr>
          <p:cNvSpPr txBox="1">
            <a:spLocks noChangeArrowheads="1"/>
          </p:cNvSpPr>
          <p:nvPr/>
        </p:nvSpPr>
        <p:spPr bwMode="auto">
          <a:xfrm>
            <a:off x="827088" y="2997200"/>
            <a:ext cx="7489825" cy="2289175"/>
          </a:xfrm>
          <a:prstGeom prst="rect">
            <a:avLst/>
          </a:prstGeom>
          <a:noFill/>
          <a:ln w="9525">
            <a:noFill/>
            <a:miter lim="800000"/>
            <a:headEnd/>
            <a:tailEnd/>
          </a:ln>
        </p:spPr>
        <p:txBody>
          <a:bodyPr>
            <a:spAutoFit/>
          </a:bodyPr>
          <a:lstStyle/>
          <a:p>
            <a:pPr algn="just">
              <a:defRPr/>
            </a:pPr>
            <a:r>
              <a:rPr lang="es-ES" dirty="0">
                <a:effectLst>
                  <a:outerShdw blurRad="38100" dist="38100" dir="2700000" algn="tl">
                    <a:srgbClr val="000000">
                      <a:alpha val="43137"/>
                    </a:srgbClr>
                  </a:outerShdw>
                </a:effectLst>
                <a:latin typeface="Comic Sans MS" pitchFamily="66" charset="0"/>
              </a:rPr>
              <a:t>     Estas ranuras de acceso son aberturas en la parte de atrás de la computadora para permitir que los dispositivos se conecten allí. Las plaquetas para periféricos tienen una lengüeta metálica que encaja en la abertura y contiene los conectores.</a:t>
            </a:r>
          </a:p>
          <a:p>
            <a:pPr algn="just">
              <a:defRPr/>
            </a:pPr>
            <a:r>
              <a:rPr lang="es-ES" dirty="0">
                <a:effectLst>
                  <a:outerShdw blurRad="38100" dist="38100" dir="2700000" algn="tl">
                    <a:srgbClr val="000000">
                      <a:alpha val="43137"/>
                    </a:srgbClr>
                  </a:outerShdw>
                </a:effectLst>
                <a:latin typeface="Comic Sans MS" pitchFamily="66" charset="0"/>
              </a:rPr>
              <a:t>La lengua es colocada en su lugar con un tornillo arriba. </a:t>
            </a:r>
            <a:br>
              <a:rPr lang="es-ES" dirty="0">
                <a:effectLst>
                  <a:outerShdw blurRad="38100" dist="38100" dir="2700000" algn="tl">
                    <a:srgbClr val="000000">
                      <a:alpha val="43137"/>
                    </a:srgbClr>
                  </a:outerShdw>
                </a:effectLst>
                <a:latin typeface="Comic Sans MS" pitchFamily="66" charset="0"/>
              </a:rPr>
            </a:br>
            <a:r>
              <a:rPr lang="es-ES" dirty="0">
                <a:effectLst>
                  <a:outerShdw blurRad="38100" dist="38100" dir="2700000" algn="tl">
                    <a:srgbClr val="000000">
                      <a:alpha val="43137"/>
                    </a:srgbClr>
                  </a:outerShdw>
                </a:effectLst>
                <a:latin typeface="Comic Sans MS" pitchFamily="66" charset="0"/>
              </a:rPr>
              <a:t>Si la parte superior de la lengua no se apoya bien sobre el agujero para el tornillo, la plaqueta periférica no está colocada a fondo dentro de su ranura.</a:t>
            </a:r>
          </a:p>
        </p:txBody>
      </p:sp>
      <p:pic>
        <p:nvPicPr>
          <p:cNvPr id="48133" name="Picture 5" descr="user posted image">
            <a:extLst>
              <a:ext uri="{FF2B5EF4-FFF2-40B4-BE49-F238E27FC236}">
                <a16:creationId xmlns:a16="http://schemas.microsoft.com/office/drawing/2014/main" id="{35864A77-C15D-48F9-86CE-200D26E08F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341438"/>
            <a:ext cx="2305050"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6" descr="flyline4">
            <a:extLst>
              <a:ext uri="{FF2B5EF4-FFF2-40B4-BE49-F238E27FC236}">
                <a16:creationId xmlns:a16="http://schemas.microsoft.com/office/drawing/2014/main" id="{FA13677E-CCA2-4EF1-BCC4-85082C8AC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7528"/>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Picture 7" descr="ledred">
            <a:extLst>
              <a:ext uri="{FF2B5EF4-FFF2-40B4-BE49-F238E27FC236}">
                <a16:creationId xmlns:a16="http://schemas.microsoft.com/office/drawing/2014/main" id="{145C9F5D-0407-4DAA-BBD5-F7997C997FA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71550" y="306863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6" name="Picture 8" descr="pcsalt">
            <a:hlinkClick r:id="rId5" action="ppaction://hlinksldjump"/>
            <a:extLst>
              <a:ext uri="{FF2B5EF4-FFF2-40B4-BE49-F238E27FC236}">
                <a16:creationId xmlns:a16="http://schemas.microsoft.com/office/drawing/2014/main" id="{2399C84C-B5CC-4153-A4EC-715C1DA96E3D}"/>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7" name="Text Box 9">
            <a:extLst>
              <a:ext uri="{FF2B5EF4-FFF2-40B4-BE49-F238E27FC236}">
                <a16:creationId xmlns:a16="http://schemas.microsoft.com/office/drawing/2014/main" id="{A3B54079-8D3D-4E66-A921-6CCCFF22CBFF}"/>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
        <p:nvSpPr>
          <p:cNvPr id="48138" name="Text Box 10">
            <a:extLst>
              <a:ext uri="{FF2B5EF4-FFF2-40B4-BE49-F238E27FC236}">
                <a16:creationId xmlns:a16="http://schemas.microsoft.com/office/drawing/2014/main" id="{6FE6DB9B-7583-4044-9489-FB5A7470C5F6}"/>
              </a:ext>
            </a:extLst>
          </p:cNvPr>
          <p:cNvSpPr txBox="1">
            <a:spLocks noChangeArrowheads="1"/>
          </p:cNvSpPr>
          <p:nvPr/>
        </p:nvSpPr>
        <p:spPr bwMode="auto">
          <a:xfrm>
            <a:off x="152400" y="6271112"/>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a:t>Atrás</a:t>
            </a:r>
          </a:p>
        </p:txBody>
      </p:sp>
      <p:pic>
        <p:nvPicPr>
          <p:cNvPr id="48139" name="Picture 11" descr="cliquer-10">
            <a:hlinkClick r:id="" action="ppaction://hlinkshowjump?jump=lastslideviewed"/>
            <a:extLst>
              <a:ext uri="{FF2B5EF4-FFF2-40B4-BE49-F238E27FC236}">
                <a16:creationId xmlns:a16="http://schemas.microsoft.com/office/drawing/2014/main" id="{B6956F7B-BBF3-4087-9C61-76C3DFE61546}"/>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04800" y="5890112"/>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a:extLst>
              <a:ext uri="{FF2B5EF4-FFF2-40B4-BE49-F238E27FC236}">
                <a16:creationId xmlns:a16="http://schemas.microsoft.com/office/drawing/2014/main" id="{2CCEC4E9-76C5-4B93-8F19-65AB8AC02749}"/>
              </a:ext>
            </a:extLst>
          </p:cNvPr>
          <p:cNvSpPr>
            <a:spLocks noGrp="1" noChangeArrowheads="1"/>
          </p:cNvSpPr>
          <p:nvPr>
            <p:ph type="title"/>
          </p:nvPr>
        </p:nvSpPr>
        <p:spPr/>
        <p:txBody>
          <a:bodyPr/>
          <a:lstStyle/>
          <a:p>
            <a:pPr eaLnBrk="1" hangingPunct="1"/>
            <a:r>
              <a:rPr lang="es-ES" altLang="es-MX" sz="4800" b="1">
                <a:solidFill>
                  <a:srgbClr val="FF0000"/>
                </a:solidFill>
                <a:latin typeface="Matura MT Script Capitals" panose="03020802060602070202" pitchFamily="66" charset="0"/>
              </a:rPr>
              <a:t>Puertos para modem RJ-11</a:t>
            </a:r>
          </a:p>
        </p:txBody>
      </p:sp>
      <p:sp>
        <p:nvSpPr>
          <p:cNvPr id="49156" name="Text Box 4">
            <a:extLst>
              <a:ext uri="{FF2B5EF4-FFF2-40B4-BE49-F238E27FC236}">
                <a16:creationId xmlns:a16="http://schemas.microsoft.com/office/drawing/2014/main" id="{6A7BE4BC-1B2C-4281-9318-F4965B373FF8}"/>
              </a:ext>
            </a:extLst>
          </p:cNvPr>
          <p:cNvSpPr txBox="1">
            <a:spLocks noChangeArrowheads="1"/>
          </p:cNvSpPr>
          <p:nvPr/>
        </p:nvSpPr>
        <p:spPr bwMode="auto">
          <a:xfrm>
            <a:off x="827088" y="3573463"/>
            <a:ext cx="7489825" cy="1754187"/>
          </a:xfrm>
          <a:prstGeom prst="rect">
            <a:avLst/>
          </a:prstGeom>
          <a:noFill/>
          <a:ln w="9525">
            <a:noFill/>
            <a:miter lim="800000"/>
            <a:headEnd/>
            <a:tailEnd/>
          </a:ln>
        </p:spPr>
        <p:txBody>
          <a:bodyPr>
            <a:spAutoFit/>
          </a:bodyPr>
          <a:lstStyle/>
          <a:p>
            <a:pPr algn="just">
              <a:defRPr/>
            </a:pPr>
            <a:r>
              <a:rPr lang="es-ES" dirty="0">
                <a:effectLst>
                  <a:outerShdw blurRad="38100" dist="38100" dir="2700000" algn="tl">
                    <a:srgbClr val="000000">
                      <a:alpha val="43137"/>
                    </a:srgbClr>
                  </a:outerShdw>
                </a:effectLst>
                <a:latin typeface="Comic Sans MS" pitchFamily="66" charset="0"/>
              </a:rPr>
              <a:t>     Actualmente las computadoras modernas traen el módem integrado y sólo requieren de una línea telefónica.</a:t>
            </a:r>
          </a:p>
          <a:p>
            <a:pPr algn="just">
              <a:defRPr/>
            </a:pPr>
            <a:r>
              <a:rPr lang="es-ES" dirty="0">
                <a:effectLst>
                  <a:outerShdw blurRad="38100" dist="38100" dir="2700000" algn="tl">
                    <a:srgbClr val="000000">
                      <a:alpha val="43137"/>
                    </a:srgbClr>
                  </a:outerShdw>
                </a:effectLst>
                <a:latin typeface="Comic Sans MS" pitchFamily="66" charset="0"/>
              </a:rPr>
              <a:t>Recuerda que este dispositivo te permitirá conectarte a Internet, pero deberás contratar los servicios de algún proveedor de este servicio.</a:t>
            </a:r>
            <a:br>
              <a:rPr lang="es-ES" dirty="0">
                <a:effectLst>
                  <a:outerShdw blurRad="38100" dist="38100" dir="2700000" algn="tl">
                    <a:srgbClr val="000000">
                      <a:alpha val="43137"/>
                    </a:srgbClr>
                  </a:outerShdw>
                </a:effectLst>
                <a:latin typeface="Comic Sans MS" pitchFamily="66" charset="0"/>
              </a:rPr>
            </a:br>
            <a:endParaRPr lang="es-ES" dirty="0">
              <a:effectLst>
                <a:outerShdw blurRad="38100" dist="38100" dir="2700000" algn="tl">
                  <a:srgbClr val="000000">
                    <a:alpha val="43137"/>
                  </a:srgbClr>
                </a:outerShdw>
              </a:effectLst>
              <a:latin typeface="Comic Sans MS" pitchFamily="66" charset="0"/>
            </a:endParaRPr>
          </a:p>
        </p:txBody>
      </p:sp>
      <p:pic>
        <p:nvPicPr>
          <p:cNvPr id="49157" name="Picture 5" descr="telefono_conector">
            <a:extLst>
              <a:ext uri="{FF2B5EF4-FFF2-40B4-BE49-F238E27FC236}">
                <a16:creationId xmlns:a16="http://schemas.microsoft.com/office/drawing/2014/main" id="{29D14AD9-E0FF-46D1-AC38-A605570FBD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1557338"/>
            <a:ext cx="2592387" cy="1552575"/>
          </a:xfrm>
          <a:prstGeom prst="rect">
            <a:avLst/>
          </a:prstGeom>
          <a:noFill/>
          <a:ln w="381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9158" name="Picture 6" descr="flyline4">
            <a:extLst>
              <a:ext uri="{FF2B5EF4-FFF2-40B4-BE49-F238E27FC236}">
                <a16:creationId xmlns:a16="http://schemas.microsoft.com/office/drawing/2014/main" id="{6B615463-D912-4BD8-AD48-2D0FB4271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92075"/>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Picture 7" descr="ledred">
            <a:extLst>
              <a:ext uri="{FF2B5EF4-FFF2-40B4-BE49-F238E27FC236}">
                <a16:creationId xmlns:a16="http://schemas.microsoft.com/office/drawing/2014/main" id="{CBB42B16-B248-4BEA-928E-9516B7ECDF1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71550" y="364490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0" name="Picture 8" descr="pcsalt">
            <a:hlinkClick r:id="rId5" action="ppaction://hlinksldjump"/>
            <a:extLst>
              <a:ext uri="{FF2B5EF4-FFF2-40B4-BE49-F238E27FC236}">
                <a16:creationId xmlns:a16="http://schemas.microsoft.com/office/drawing/2014/main" id="{2102E1E2-8B3A-4420-91E9-250863191DD2}"/>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1" name="Text Box 9">
            <a:extLst>
              <a:ext uri="{FF2B5EF4-FFF2-40B4-BE49-F238E27FC236}">
                <a16:creationId xmlns:a16="http://schemas.microsoft.com/office/drawing/2014/main" id="{F7C4893D-FEA7-4FEC-9B7D-01168B0E25A8}"/>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pic>
        <p:nvPicPr>
          <p:cNvPr id="49162" name="Picture 10" descr="cliquer-10">
            <a:hlinkClick r:id="" action="ppaction://hlinkshowjump?jump=lastslideviewed"/>
            <a:extLst>
              <a:ext uri="{FF2B5EF4-FFF2-40B4-BE49-F238E27FC236}">
                <a16:creationId xmlns:a16="http://schemas.microsoft.com/office/drawing/2014/main" id="{FB3455DF-103A-4E3E-8A4A-764446259F5A}"/>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14387" y="5835649"/>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3" name="Text Box 11">
            <a:extLst>
              <a:ext uri="{FF2B5EF4-FFF2-40B4-BE49-F238E27FC236}">
                <a16:creationId xmlns:a16="http://schemas.microsoft.com/office/drawing/2014/main" id="{D215FAA8-7AE8-4CCC-AAF3-B06BC8065599}"/>
              </a:ext>
            </a:extLst>
          </p:cNvPr>
          <p:cNvSpPr txBox="1">
            <a:spLocks noChangeArrowheads="1"/>
          </p:cNvSpPr>
          <p:nvPr/>
        </p:nvSpPr>
        <p:spPr bwMode="auto">
          <a:xfrm>
            <a:off x="261987" y="6216649"/>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a:t>Atrás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a:extLst>
              <a:ext uri="{FF2B5EF4-FFF2-40B4-BE49-F238E27FC236}">
                <a16:creationId xmlns:a16="http://schemas.microsoft.com/office/drawing/2014/main" id="{10F8FED6-1310-4C71-ABC2-04D8233447C2}"/>
              </a:ext>
            </a:extLst>
          </p:cNvPr>
          <p:cNvSpPr>
            <a:spLocks noGrp="1" noChangeArrowheads="1"/>
          </p:cNvSpPr>
          <p:nvPr>
            <p:ph type="title"/>
          </p:nvPr>
        </p:nvSpPr>
        <p:spPr/>
        <p:txBody>
          <a:bodyPr/>
          <a:lstStyle/>
          <a:p>
            <a:pPr eaLnBrk="1" hangingPunct="1"/>
            <a:r>
              <a:rPr lang="es-ES" altLang="es-MX" b="1">
                <a:solidFill>
                  <a:srgbClr val="FF0000"/>
                </a:solidFill>
                <a:latin typeface="Matura MT Script Capitals" panose="03020802060602070202" pitchFamily="66" charset="0"/>
              </a:rPr>
              <a:t>Puertos USB</a:t>
            </a:r>
          </a:p>
        </p:txBody>
      </p:sp>
      <p:sp>
        <p:nvSpPr>
          <p:cNvPr id="50180" name="Text Box 4">
            <a:extLst>
              <a:ext uri="{FF2B5EF4-FFF2-40B4-BE49-F238E27FC236}">
                <a16:creationId xmlns:a16="http://schemas.microsoft.com/office/drawing/2014/main" id="{5BD94187-7530-4256-9A30-D1765E6A555A}"/>
              </a:ext>
            </a:extLst>
          </p:cNvPr>
          <p:cNvSpPr txBox="1">
            <a:spLocks noChangeArrowheads="1"/>
          </p:cNvSpPr>
          <p:nvPr/>
        </p:nvSpPr>
        <p:spPr bwMode="auto">
          <a:xfrm>
            <a:off x="323850" y="3284538"/>
            <a:ext cx="8569325" cy="2014537"/>
          </a:xfrm>
          <a:prstGeom prst="rect">
            <a:avLst/>
          </a:prstGeom>
          <a:noFill/>
          <a:ln w="9525">
            <a:noFill/>
            <a:miter lim="800000"/>
            <a:headEnd/>
            <a:tailEnd/>
          </a:ln>
        </p:spPr>
        <p:txBody>
          <a:bodyPr>
            <a:spAutoFit/>
          </a:bodyPr>
          <a:lstStyle/>
          <a:p>
            <a:pPr algn="just">
              <a:defRPr/>
            </a:pPr>
            <a:r>
              <a:rPr lang="es-ES" dirty="0">
                <a:effectLst>
                  <a:outerShdw blurRad="38100" dist="38100" dir="2700000" algn="tl">
                    <a:srgbClr val="000000">
                      <a:alpha val="43137"/>
                    </a:srgbClr>
                  </a:outerShdw>
                </a:effectLst>
                <a:latin typeface="Comic Sans MS" pitchFamily="66" charset="0"/>
              </a:rPr>
              <a:t>     USB Universal Serial Bus es una interface plug&amp;play entre la PC y ciertos dispositivos tales como teclados, mouse, scanner, impresoras, módems, placas de sonido, camaras,etc) .</a:t>
            </a:r>
          </a:p>
          <a:p>
            <a:pPr algn="just">
              <a:defRPr/>
            </a:pPr>
            <a:r>
              <a:rPr lang="es-ES" dirty="0">
                <a:effectLst>
                  <a:outerShdw blurRad="38100" dist="38100" dir="2700000" algn="tl">
                    <a:srgbClr val="000000">
                      <a:alpha val="43137"/>
                    </a:srgbClr>
                  </a:outerShdw>
                </a:effectLst>
                <a:latin typeface="Comic Sans MS" pitchFamily="66" charset="0"/>
              </a:rPr>
              <a:t>Una característica importante es que permite a los dispositivos trabajar a velocidades mayores, en promedio a unos 12 Mbps, esto es más o menos de 3 a 5 veces más rápido que un dispositivo de puerto paralelo y de 20 a 40 veces más rápido que un dispositivo de puerto serial.</a:t>
            </a:r>
          </a:p>
        </p:txBody>
      </p:sp>
      <p:pic>
        <p:nvPicPr>
          <p:cNvPr id="50181" name="Picture 5" descr="conector_usb">
            <a:extLst>
              <a:ext uri="{FF2B5EF4-FFF2-40B4-BE49-F238E27FC236}">
                <a16:creationId xmlns:a16="http://schemas.microsoft.com/office/drawing/2014/main" id="{1CDC5CDC-22BE-47B5-8BC2-0DD5EDE115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412875"/>
            <a:ext cx="2376487" cy="1309688"/>
          </a:xfrm>
          <a:prstGeom prst="rect">
            <a:avLst/>
          </a:prstGeom>
          <a:noFill/>
          <a:ln w="381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0182" name="Picture 6">
            <a:extLst>
              <a:ext uri="{FF2B5EF4-FFF2-40B4-BE49-F238E27FC236}">
                <a16:creationId xmlns:a16="http://schemas.microsoft.com/office/drawing/2014/main" id="{EF4D0BCD-0EF3-45CE-A512-A64323031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2863" y="1185863"/>
            <a:ext cx="4103687"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7" descr="flyline4">
            <a:extLst>
              <a:ext uri="{FF2B5EF4-FFF2-40B4-BE49-F238E27FC236}">
                <a16:creationId xmlns:a16="http://schemas.microsoft.com/office/drawing/2014/main" id="{1452E21F-AEB1-4243-9D5C-D0A448A80F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92075"/>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Picture 8" descr="ledred">
            <a:extLst>
              <a:ext uri="{FF2B5EF4-FFF2-40B4-BE49-F238E27FC236}">
                <a16:creationId xmlns:a16="http://schemas.microsoft.com/office/drawing/2014/main" id="{A1086FE7-3E70-4B38-9634-06634CEAF43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68313" y="3357563"/>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5" name="Picture 9" descr="pcsalt">
            <a:hlinkClick r:id="rId6" action="ppaction://hlinksldjump"/>
            <a:extLst>
              <a:ext uri="{FF2B5EF4-FFF2-40B4-BE49-F238E27FC236}">
                <a16:creationId xmlns:a16="http://schemas.microsoft.com/office/drawing/2014/main" id="{62CB6795-B25E-4EC2-AD00-87CCD988A0E1}"/>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6" name="Text Box 10">
            <a:extLst>
              <a:ext uri="{FF2B5EF4-FFF2-40B4-BE49-F238E27FC236}">
                <a16:creationId xmlns:a16="http://schemas.microsoft.com/office/drawing/2014/main" id="{886889C4-33DF-4746-87B4-B6F6B3C71155}"/>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pic>
        <p:nvPicPr>
          <p:cNvPr id="50187" name="Picture 11" descr="cliquer-10">
            <a:hlinkClick r:id="" action="ppaction://hlinkshowjump?jump=lastslideviewed"/>
            <a:extLst>
              <a:ext uri="{FF2B5EF4-FFF2-40B4-BE49-F238E27FC236}">
                <a16:creationId xmlns:a16="http://schemas.microsoft.com/office/drawing/2014/main" id="{1E706B32-D7AA-4CB9-A492-409F1C2B3089}"/>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347663" y="5805487"/>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8" name="Text Box 12">
            <a:extLst>
              <a:ext uri="{FF2B5EF4-FFF2-40B4-BE49-F238E27FC236}">
                <a16:creationId xmlns:a16="http://schemas.microsoft.com/office/drawing/2014/main" id="{A189A2C7-5B30-4003-B75A-07315F84CD8F}"/>
              </a:ext>
            </a:extLst>
          </p:cNvPr>
          <p:cNvSpPr txBox="1">
            <a:spLocks noChangeArrowheads="1"/>
          </p:cNvSpPr>
          <p:nvPr/>
        </p:nvSpPr>
        <p:spPr bwMode="auto">
          <a:xfrm>
            <a:off x="195263" y="6186487"/>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a:t>Atrás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37A5478C-FA6C-4066-B89E-E987E97B2271}"/>
              </a:ext>
            </a:extLst>
          </p:cNvPr>
          <p:cNvSpPr>
            <a:spLocks noGrp="1" noChangeArrowheads="1"/>
          </p:cNvSpPr>
          <p:nvPr>
            <p:ph type="title"/>
          </p:nvPr>
        </p:nvSpPr>
        <p:spPr>
          <a:xfrm>
            <a:off x="457200" y="357188"/>
            <a:ext cx="8229600" cy="1143000"/>
          </a:xfrm>
        </p:spPr>
        <p:txBody>
          <a:bodyPr/>
          <a:lstStyle/>
          <a:p>
            <a:pPr eaLnBrk="1" hangingPunct="1">
              <a:defRPr/>
            </a:pPr>
            <a:r>
              <a:rPr lang="es-ES" sz="6000" dirty="0">
                <a:solidFill>
                  <a:srgbClr val="FF3300"/>
                </a:solidFill>
                <a:effectLst>
                  <a:outerShdw blurRad="38100" dist="38100" dir="2700000" algn="tl">
                    <a:srgbClr val="000000">
                      <a:alpha val="43137"/>
                    </a:srgbClr>
                  </a:outerShdw>
                </a:effectLst>
                <a:latin typeface="Matura MT Script Capitals" pitchFamily="66" charset="0"/>
              </a:rPr>
              <a:t>Monitor</a:t>
            </a:r>
          </a:p>
        </p:txBody>
      </p:sp>
      <p:sp>
        <p:nvSpPr>
          <p:cNvPr id="6148" name="Rectangle 4">
            <a:extLst>
              <a:ext uri="{FF2B5EF4-FFF2-40B4-BE49-F238E27FC236}">
                <a16:creationId xmlns:a16="http://schemas.microsoft.com/office/drawing/2014/main" id="{2F128BA1-3E24-44D5-9BCE-5738A531502B}"/>
              </a:ext>
            </a:extLst>
          </p:cNvPr>
          <p:cNvSpPr>
            <a:spLocks noChangeArrowheads="1"/>
          </p:cNvSpPr>
          <p:nvPr/>
        </p:nvSpPr>
        <p:spPr bwMode="auto">
          <a:xfrm>
            <a:off x="5105400" y="2606675"/>
            <a:ext cx="3200400" cy="1754188"/>
          </a:xfrm>
          <a:prstGeom prst="rect">
            <a:avLst/>
          </a:prstGeom>
          <a:noFill/>
          <a:ln w="9525">
            <a:noFill/>
            <a:miter lim="800000"/>
            <a:headEnd/>
            <a:tailEnd/>
          </a:ln>
        </p:spPr>
        <p:txBody>
          <a:bodyPr anchor="ctr">
            <a:spAutoFit/>
          </a:bodyPr>
          <a:lstStyle/>
          <a:p>
            <a:pPr algn="just">
              <a:defRPr/>
            </a:pPr>
            <a:r>
              <a:rPr lang="es-EC" dirty="0">
                <a:effectLst>
                  <a:outerShdw blurRad="38100" dist="38100" dir="2700000" algn="tl">
                    <a:srgbClr val="000000">
                      <a:alpha val="43137"/>
                    </a:srgbClr>
                  </a:outerShdw>
                </a:effectLst>
                <a:latin typeface="Comic Sans MS" pitchFamily="66" charset="0"/>
              </a:rPr>
              <a:t>    Es un periférico de salida, es la pantalla en la que se ve la información. Podemos encontrar básicamente dos tipos de monitores: CRT y el LCD</a:t>
            </a:r>
            <a:endParaRPr lang="es-ES" b="1" dirty="0">
              <a:effectLst>
                <a:outerShdw blurRad="38100" dist="38100" dir="2700000" algn="tl">
                  <a:srgbClr val="000000">
                    <a:alpha val="43137"/>
                  </a:srgbClr>
                </a:outerShdw>
              </a:effectLst>
              <a:latin typeface="Comic Sans MS" pitchFamily="66" charset="0"/>
            </a:endParaRPr>
          </a:p>
        </p:txBody>
      </p:sp>
      <p:pic>
        <p:nvPicPr>
          <p:cNvPr id="6149" name="Picture 5" descr="_bW9uaXRvcjI=">
            <a:hlinkClick r:id="rId2" action="ppaction://hlinksldjump"/>
            <a:extLst>
              <a:ext uri="{FF2B5EF4-FFF2-40B4-BE49-F238E27FC236}">
                <a16:creationId xmlns:a16="http://schemas.microsoft.com/office/drawing/2014/main" id="{56CFFD4D-8DF5-4168-8DB8-716ED715DD2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6800" y="1371600"/>
            <a:ext cx="2743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6" descr="_bW9uaXRvcmxjZA==">
            <a:hlinkClick r:id="rId4" action="ppaction://hlinksldjump"/>
            <a:extLst>
              <a:ext uri="{FF2B5EF4-FFF2-40B4-BE49-F238E27FC236}">
                <a16:creationId xmlns:a16="http://schemas.microsoft.com/office/drawing/2014/main" id="{9391E272-AAE3-4DFB-9601-9DEDF3DCCBD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 y="3886200"/>
            <a:ext cx="2895600"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Text Box 7">
            <a:extLst>
              <a:ext uri="{FF2B5EF4-FFF2-40B4-BE49-F238E27FC236}">
                <a16:creationId xmlns:a16="http://schemas.microsoft.com/office/drawing/2014/main" id="{946B14C9-2316-47C1-B079-D0EA83AB5985}"/>
              </a:ext>
            </a:extLst>
          </p:cNvPr>
          <p:cNvSpPr txBox="1">
            <a:spLocks noChangeArrowheads="1"/>
          </p:cNvSpPr>
          <p:nvPr/>
        </p:nvSpPr>
        <p:spPr bwMode="auto">
          <a:xfrm>
            <a:off x="1447800" y="3505200"/>
            <a:ext cx="19446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a:t>MONITOR CRT</a:t>
            </a:r>
          </a:p>
        </p:txBody>
      </p:sp>
      <p:sp>
        <p:nvSpPr>
          <p:cNvPr id="6152" name="Text Box 8">
            <a:extLst>
              <a:ext uri="{FF2B5EF4-FFF2-40B4-BE49-F238E27FC236}">
                <a16:creationId xmlns:a16="http://schemas.microsoft.com/office/drawing/2014/main" id="{4BD079F3-3330-4F9D-A6A3-040EBDF722D9}"/>
              </a:ext>
            </a:extLst>
          </p:cNvPr>
          <p:cNvSpPr txBox="1">
            <a:spLocks noChangeArrowheads="1"/>
          </p:cNvSpPr>
          <p:nvPr/>
        </p:nvSpPr>
        <p:spPr bwMode="auto">
          <a:xfrm>
            <a:off x="1371600" y="6096000"/>
            <a:ext cx="19446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a:t>MONITOR LCD</a:t>
            </a:r>
          </a:p>
        </p:txBody>
      </p:sp>
      <p:pic>
        <p:nvPicPr>
          <p:cNvPr id="6153" name="Picture 9" descr="flyline4">
            <a:extLst>
              <a:ext uri="{FF2B5EF4-FFF2-40B4-BE49-F238E27FC236}">
                <a16:creationId xmlns:a16="http://schemas.microsoft.com/office/drawing/2014/main" id="{BD81B3D7-CFA9-4D2E-A13A-8E5EDCB77A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184150"/>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10" descr="ledred">
            <a:extLst>
              <a:ext uri="{FF2B5EF4-FFF2-40B4-BE49-F238E27FC236}">
                <a16:creationId xmlns:a16="http://schemas.microsoft.com/office/drawing/2014/main" id="{EC40BA9A-7A49-4C2D-9F77-201CCF38652F}"/>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5181600" y="2708275"/>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Picture 11" descr="pcsalt">
            <a:hlinkClick r:id="rId8" action="ppaction://hlinksldjump"/>
            <a:extLst>
              <a:ext uri="{FF2B5EF4-FFF2-40B4-BE49-F238E27FC236}">
                <a16:creationId xmlns:a16="http://schemas.microsoft.com/office/drawing/2014/main" id="{E725C20F-546E-4ED5-B431-CB6D399FEE64}"/>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6" name="Picture 12" descr="fleches-43">
            <a:extLst>
              <a:ext uri="{FF2B5EF4-FFF2-40B4-BE49-F238E27FC236}">
                <a16:creationId xmlns:a16="http://schemas.microsoft.com/office/drawing/2014/main" id="{646373CB-28CB-40B4-B091-D19C7B377545}"/>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3810000" y="2286000"/>
            <a:ext cx="609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7" name="Picture 13" descr="fleches-43">
            <a:extLst>
              <a:ext uri="{FF2B5EF4-FFF2-40B4-BE49-F238E27FC236}">
                <a16:creationId xmlns:a16="http://schemas.microsoft.com/office/drawing/2014/main" id="{DCE370E9-91B9-4666-ACA3-D3E6108B4807}"/>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3810000" y="4800600"/>
            <a:ext cx="609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8" name="Text Box 14">
            <a:extLst>
              <a:ext uri="{FF2B5EF4-FFF2-40B4-BE49-F238E27FC236}">
                <a16:creationId xmlns:a16="http://schemas.microsoft.com/office/drawing/2014/main" id="{F56193EF-233D-4B5F-B0AE-3BCD6D0C9394}"/>
              </a:ext>
            </a:extLst>
          </p:cNvPr>
          <p:cNvSpPr txBox="1">
            <a:spLocks noChangeArrowheads="1"/>
          </p:cNvSpPr>
          <p:nvPr/>
        </p:nvSpPr>
        <p:spPr bwMode="auto">
          <a:xfrm>
            <a:off x="3962400" y="6553200"/>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a:extLst>
              <a:ext uri="{FF2B5EF4-FFF2-40B4-BE49-F238E27FC236}">
                <a16:creationId xmlns:a16="http://schemas.microsoft.com/office/drawing/2014/main" id="{460341D1-7C32-4F1C-BBF1-0AA3B4405607}"/>
              </a:ext>
            </a:extLst>
          </p:cNvPr>
          <p:cNvSpPr>
            <a:spLocks noGrp="1" noChangeArrowheads="1"/>
          </p:cNvSpPr>
          <p:nvPr>
            <p:ph type="title"/>
          </p:nvPr>
        </p:nvSpPr>
        <p:spPr>
          <a:xfrm>
            <a:off x="457200" y="357188"/>
            <a:ext cx="8229600" cy="1143000"/>
          </a:xfrm>
        </p:spPr>
        <p:txBody>
          <a:bodyPr/>
          <a:lstStyle/>
          <a:p>
            <a:pPr eaLnBrk="1" hangingPunct="1"/>
            <a:r>
              <a:rPr lang="es-ES" altLang="es-MX" sz="6600" b="1">
                <a:solidFill>
                  <a:srgbClr val="FF0000"/>
                </a:solidFill>
                <a:latin typeface="Matura MT Script Capitals" panose="03020802060602070202" pitchFamily="66" charset="0"/>
              </a:rPr>
              <a:t>Interruptor de energía</a:t>
            </a:r>
          </a:p>
        </p:txBody>
      </p:sp>
      <p:sp>
        <p:nvSpPr>
          <p:cNvPr id="51204" name="Text Box 4">
            <a:extLst>
              <a:ext uri="{FF2B5EF4-FFF2-40B4-BE49-F238E27FC236}">
                <a16:creationId xmlns:a16="http://schemas.microsoft.com/office/drawing/2014/main" id="{9ABB58F4-D69E-464E-9A5F-1C9AFE2150E1}"/>
              </a:ext>
            </a:extLst>
          </p:cNvPr>
          <p:cNvSpPr txBox="1">
            <a:spLocks noChangeArrowheads="1"/>
          </p:cNvSpPr>
          <p:nvPr/>
        </p:nvSpPr>
        <p:spPr bwMode="auto">
          <a:xfrm>
            <a:off x="395288" y="3573463"/>
            <a:ext cx="8424862" cy="1190625"/>
          </a:xfrm>
          <a:prstGeom prst="rect">
            <a:avLst/>
          </a:prstGeom>
          <a:noFill/>
          <a:ln w="9525">
            <a:noFill/>
            <a:miter lim="800000"/>
            <a:headEnd/>
            <a:tailEnd/>
          </a:ln>
        </p:spPr>
        <p:txBody>
          <a:bodyPr>
            <a:spAutoFit/>
          </a:bodyPr>
          <a:lstStyle/>
          <a:p>
            <a:pPr algn="just">
              <a:defRPr/>
            </a:pPr>
            <a:r>
              <a:rPr lang="es-ES" dirty="0">
                <a:effectLst>
                  <a:outerShdw blurRad="38100" dist="38100" dir="2700000" algn="tl">
                    <a:srgbClr val="000000">
                      <a:alpha val="43137"/>
                    </a:srgbClr>
                  </a:outerShdw>
                </a:effectLst>
                <a:latin typeface="Comic Sans MS" pitchFamily="66" charset="0"/>
              </a:rPr>
              <a:t>     Este dispositivo se encarga de establecer el tipo de corriente 110V o 220v que va pasar por la fuente de poder esta se encarga de </a:t>
            </a:r>
            <a:r>
              <a:rPr lang="es-EC" dirty="0">
                <a:effectLst>
                  <a:outerShdw blurRad="38100" dist="38100" dir="2700000" algn="tl">
                    <a:srgbClr val="000000">
                      <a:alpha val="43137"/>
                    </a:srgbClr>
                  </a:outerShdw>
                </a:effectLst>
                <a:latin typeface="Comic Sans MS" pitchFamily="66" charset="0"/>
              </a:rPr>
              <a:t>convertirla en energía de 5 voltios para la tarjeta madre y 12 voltios para los motores de las unidades de almacenamiento. </a:t>
            </a:r>
            <a:endParaRPr lang="es-ES" dirty="0">
              <a:effectLst>
                <a:outerShdw blurRad="38100" dist="38100" dir="2700000" algn="tl">
                  <a:srgbClr val="000000">
                    <a:alpha val="43137"/>
                  </a:srgbClr>
                </a:outerShdw>
              </a:effectLst>
              <a:latin typeface="Comic Sans MS" pitchFamily="66" charset="0"/>
            </a:endParaRPr>
          </a:p>
        </p:txBody>
      </p:sp>
      <p:pic>
        <p:nvPicPr>
          <p:cNvPr id="51205" name="Picture 5">
            <a:extLst>
              <a:ext uri="{FF2B5EF4-FFF2-40B4-BE49-F238E27FC236}">
                <a16:creationId xmlns:a16="http://schemas.microsoft.com/office/drawing/2014/main" id="{4F4F4ADA-2C24-463D-BD93-22386D7D0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838" y="1773238"/>
            <a:ext cx="1447800" cy="1457325"/>
          </a:xfrm>
          <a:prstGeom prst="rect">
            <a:avLst/>
          </a:prstGeom>
          <a:solidFill>
            <a:srgbClr val="FFFFFF"/>
          </a:solidFill>
          <a:ln w="38100" cmpd="dbl">
            <a:solidFill>
              <a:srgbClr val="000000"/>
            </a:solidFill>
            <a:miter lim="800000"/>
            <a:headEnd/>
            <a:tailEnd/>
          </a:ln>
        </p:spPr>
      </p:pic>
      <p:pic>
        <p:nvPicPr>
          <p:cNvPr id="51206" name="Picture 6" descr="flyline4">
            <a:extLst>
              <a:ext uri="{FF2B5EF4-FFF2-40B4-BE49-F238E27FC236}">
                <a16:creationId xmlns:a16="http://schemas.microsoft.com/office/drawing/2014/main" id="{5A66024D-19D4-4877-9261-0DC4B917F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11126"/>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7" descr="ledred">
            <a:extLst>
              <a:ext uri="{FF2B5EF4-FFF2-40B4-BE49-F238E27FC236}">
                <a16:creationId xmlns:a16="http://schemas.microsoft.com/office/drawing/2014/main" id="{E65BFF3F-E1ED-4E93-98BA-A27B05444BE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9750" y="364490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Picture 8" descr="pcsalt">
            <a:hlinkClick r:id="rId5" action="ppaction://hlinksldjump"/>
            <a:extLst>
              <a:ext uri="{FF2B5EF4-FFF2-40B4-BE49-F238E27FC236}">
                <a16:creationId xmlns:a16="http://schemas.microsoft.com/office/drawing/2014/main" id="{AA04C80E-F665-42B8-8899-8FD08E85317A}"/>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9" name="Text Box 9">
            <a:extLst>
              <a:ext uri="{FF2B5EF4-FFF2-40B4-BE49-F238E27FC236}">
                <a16:creationId xmlns:a16="http://schemas.microsoft.com/office/drawing/2014/main" id="{91A14944-F43D-4EEE-92FD-B2EB5CACFF60}"/>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pic>
        <p:nvPicPr>
          <p:cNvPr id="51210" name="Picture 10" descr="cliquer-10">
            <a:hlinkClick r:id="" action="ppaction://hlinkshowjump?jump=lastslideviewed"/>
            <a:extLst>
              <a:ext uri="{FF2B5EF4-FFF2-40B4-BE49-F238E27FC236}">
                <a16:creationId xmlns:a16="http://schemas.microsoft.com/office/drawing/2014/main" id="{1945A733-A0A5-4D6E-8854-9993959FD8F8}"/>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95288" y="5789392"/>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1" name="Text Box 11">
            <a:extLst>
              <a:ext uri="{FF2B5EF4-FFF2-40B4-BE49-F238E27FC236}">
                <a16:creationId xmlns:a16="http://schemas.microsoft.com/office/drawing/2014/main" id="{955D2723-C594-4A2E-8ED9-1CAD85354E15}"/>
              </a:ext>
            </a:extLst>
          </p:cNvPr>
          <p:cNvSpPr txBox="1">
            <a:spLocks noChangeArrowheads="1"/>
          </p:cNvSpPr>
          <p:nvPr/>
        </p:nvSpPr>
        <p:spPr bwMode="auto">
          <a:xfrm>
            <a:off x="242888" y="6170392"/>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a:t>Atrás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a:extLst>
              <a:ext uri="{FF2B5EF4-FFF2-40B4-BE49-F238E27FC236}">
                <a16:creationId xmlns:a16="http://schemas.microsoft.com/office/drawing/2014/main" id="{30118127-9BBA-413E-AE1B-E83FFF25B8C8}"/>
              </a:ext>
            </a:extLst>
          </p:cNvPr>
          <p:cNvSpPr>
            <a:spLocks noGrp="1" noChangeArrowheads="1"/>
          </p:cNvSpPr>
          <p:nvPr>
            <p:ph type="title"/>
          </p:nvPr>
        </p:nvSpPr>
        <p:spPr>
          <a:xfrm>
            <a:off x="457200" y="357188"/>
            <a:ext cx="8229600" cy="1143000"/>
          </a:xfrm>
        </p:spPr>
        <p:txBody>
          <a:bodyPr/>
          <a:lstStyle/>
          <a:p>
            <a:pPr eaLnBrk="1" hangingPunct="1"/>
            <a:r>
              <a:rPr lang="es-ES" altLang="es-MX" sz="6000" b="1">
                <a:solidFill>
                  <a:srgbClr val="FF0000"/>
                </a:solidFill>
                <a:latin typeface="Matura MT Script Capitals" panose="03020802060602070202" pitchFamily="66" charset="0"/>
              </a:rPr>
              <a:t>Pernos de seguridad</a:t>
            </a:r>
          </a:p>
        </p:txBody>
      </p:sp>
      <p:sp>
        <p:nvSpPr>
          <p:cNvPr id="52228" name="Text Box 4">
            <a:extLst>
              <a:ext uri="{FF2B5EF4-FFF2-40B4-BE49-F238E27FC236}">
                <a16:creationId xmlns:a16="http://schemas.microsoft.com/office/drawing/2014/main" id="{9CFD3CEE-2EF0-4E1D-A0B7-5DBC74086E8A}"/>
              </a:ext>
            </a:extLst>
          </p:cNvPr>
          <p:cNvSpPr txBox="1">
            <a:spLocks noChangeArrowheads="1"/>
          </p:cNvSpPr>
          <p:nvPr/>
        </p:nvSpPr>
        <p:spPr bwMode="auto">
          <a:xfrm>
            <a:off x="323850" y="3573463"/>
            <a:ext cx="8424863" cy="1190625"/>
          </a:xfrm>
          <a:prstGeom prst="rect">
            <a:avLst/>
          </a:prstGeom>
          <a:noFill/>
          <a:ln w="9525">
            <a:noFill/>
            <a:miter lim="800000"/>
            <a:headEnd/>
            <a:tailEnd/>
          </a:ln>
        </p:spPr>
        <p:txBody>
          <a:bodyPr>
            <a:spAutoFit/>
          </a:bodyPr>
          <a:lstStyle/>
          <a:p>
            <a:pPr algn="just">
              <a:defRPr/>
            </a:pPr>
            <a:r>
              <a:rPr lang="es-ES" dirty="0">
                <a:effectLst>
                  <a:outerShdw blurRad="38100" dist="38100" dir="2700000" algn="tl">
                    <a:srgbClr val="000000">
                      <a:alpha val="43137"/>
                    </a:srgbClr>
                  </a:outerShdw>
                </a:effectLst>
                <a:latin typeface="Comic Sans MS" pitchFamily="66" charset="0"/>
              </a:rPr>
              <a:t>      Se encarga de ajustar la caja este perno tiene un fácil uso podemos retirarlo sin necesidad de un destornillador ya que tiene una estrías a los costado que ase fácil su manejo </a:t>
            </a:r>
          </a:p>
          <a:p>
            <a:pPr algn="just">
              <a:defRPr/>
            </a:pPr>
            <a:endParaRPr lang="es-ES" dirty="0">
              <a:effectLst>
                <a:outerShdw blurRad="38100" dist="38100" dir="2700000" algn="tl">
                  <a:srgbClr val="000000">
                    <a:alpha val="43137"/>
                  </a:srgbClr>
                </a:outerShdw>
              </a:effectLst>
              <a:latin typeface="Comic Sans MS" pitchFamily="66" charset="0"/>
            </a:endParaRPr>
          </a:p>
        </p:txBody>
      </p:sp>
      <p:pic>
        <p:nvPicPr>
          <p:cNvPr id="52229" name="Picture 5">
            <a:extLst>
              <a:ext uri="{FF2B5EF4-FFF2-40B4-BE49-F238E27FC236}">
                <a16:creationId xmlns:a16="http://schemas.microsoft.com/office/drawing/2014/main" id="{E8C10422-67E9-4F5F-84E1-6C35E2D869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375" y="1700213"/>
            <a:ext cx="2016125" cy="1514475"/>
          </a:xfrm>
          <a:prstGeom prst="rect">
            <a:avLst/>
          </a:prstGeom>
          <a:solidFill>
            <a:srgbClr val="FFFFFF"/>
          </a:solidFill>
          <a:ln w="9525">
            <a:solidFill>
              <a:srgbClr val="000000"/>
            </a:solidFill>
            <a:miter lim="800000"/>
            <a:headEnd/>
            <a:tailEnd/>
          </a:ln>
        </p:spPr>
      </p:pic>
      <p:pic>
        <p:nvPicPr>
          <p:cNvPr id="52230" name="Picture 6" descr="flyline4">
            <a:extLst>
              <a:ext uri="{FF2B5EF4-FFF2-40B4-BE49-F238E27FC236}">
                <a16:creationId xmlns:a16="http://schemas.microsoft.com/office/drawing/2014/main" id="{266F7B02-7CD0-4C85-9CC4-5AA622518B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92076"/>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Picture 7" descr="ledred">
            <a:extLst>
              <a:ext uri="{FF2B5EF4-FFF2-40B4-BE49-F238E27FC236}">
                <a16:creationId xmlns:a16="http://schemas.microsoft.com/office/drawing/2014/main" id="{17CCF52D-A3C9-49CD-8AB1-27B10B6EC32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9750" y="364490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2" name="Picture 8" descr="pcsalt">
            <a:hlinkClick r:id="rId5" action="ppaction://hlinksldjump"/>
            <a:extLst>
              <a:ext uri="{FF2B5EF4-FFF2-40B4-BE49-F238E27FC236}">
                <a16:creationId xmlns:a16="http://schemas.microsoft.com/office/drawing/2014/main" id="{068940E3-ED11-4D9B-852D-0342B28D1583}"/>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3" name="Text Box 9">
            <a:extLst>
              <a:ext uri="{FF2B5EF4-FFF2-40B4-BE49-F238E27FC236}">
                <a16:creationId xmlns:a16="http://schemas.microsoft.com/office/drawing/2014/main" id="{ED43F289-2AFE-4EB4-B01B-AD8BE8B42BB9}"/>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pic>
        <p:nvPicPr>
          <p:cNvPr id="52234" name="Picture 10" descr="cliquer-10">
            <a:hlinkClick r:id="" action="ppaction://hlinkshowjump?jump=lastslideviewed"/>
            <a:extLst>
              <a:ext uri="{FF2B5EF4-FFF2-40B4-BE49-F238E27FC236}">
                <a16:creationId xmlns:a16="http://schemas.microsoft.com/office/drawing/2014/main" id="{80F76C52-8A9F-4D35-BEBE-A91033DC29A9}"/>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19100" y="5831595"/>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5" name="Text Box 11">
            <a:extLst>
              <a:ext uri="{FF2B5EF4-FFF2-40B4-BE49-F238E27FC236}">
                <a16:creationId xmlns:a16="http://schemas.microsoft.com/office/drawing/2014/main" id="{DE38CD29-130F-4E8B-8281-B4A5C520B966}"/>
              </a:ext>
            </a:extLst>
          </p:cNvPr>
          <p:cNvSpPr txBox="1">
            <a:spLocks noChangeArrowheads="1"/>
          </p:cNvSpPr>
          <p:nvPr/>
        </p:nvSpPr>
        <p:spPr bwMode="auto">
          <a:xfrm>
            <a:off x="266700" y="6212595"/>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a:t>Atrás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a:extLst>
              <a:ext uri="{FF2B5EF4-FFF2-40B4-BE49-F238E27FC236}">
                <a16:creationId xmlns:a16="http://schemas.microsoft.com/office/drawing/2014/main" id="{98C776B0-F0B1-4869-894A-0F52D3A29DAD}"/>
              </a:ext>
            </a:extLst>
          </p:cNvPr>
          <p:cNvSpPr>
            <a:spLocks noGrp="1" noChangeArrowheads="1"/>
          </p:cNvSpPr>
          <p:nvPr>
            <p:ph type="title"/>
          </p:nvPr>
        </p:nvSpPr>
        <p:spPr/>
        <p:txBody>
          <a:bodyPr/>
          <a:lstStyle/>
          <a:p>
            <a:pPr eaLnBrk="1" hangingPunct="1"/>
            <a:r>
              <a:rPr lang="es-ES" altLang="es-MX" sz="6000" b="1">
                <a:solidFill>
                  <a:srgbClr val="FF0000"/>
                </a:solidFill>
                <a:latin typeface="Matura MT Script Capitals" panose="03020802060602070202" pitchFamily="66" charset="0"/>
              </a:rPr>
              <a:t>Puertos del firware</a:t>
            </a:r>
          </a:p>
        </p:txBody>
      </p:sp>
      <p:sp>
        <p:nvSpPr>
          <p:cNvPr id="53252" name="Text Box 4">
            <a:extLst>
              <a:ext uri="{FF2B5EF4-FFF2-40B4-BE49-F238E27FC236}">
                <a16:creationId xmlns:a16="http://schemas.microsoft.com/office/drawing/2014/main" id="{BB31D64B-9D9B-4C23-93E3-4EDE52CA16E1}"/>
              </a:ext>
            </a:extLst>
          </p:cNvPr>
          <p:cNvSpPr txBox="1">
            <a:spLocks noChangeArrowheads="1"/>
          </p:cNvSpPr>
          <p:nvPr/>
        </p:nvSpPr>
        <p:spPr bwMode="auto">
          <a:xfrm>
            <a:off x="323850" y="3573463"/>
            <a:ext cx="8424863" cy="1739900"/>
          </a:xfrm>
          <a:prstGeom prst="rect">
            <a:avLst/>
          </a:prstGeom>
          <a:noFill/>
          <a:ln w="9525">
            <a:noFill/>
            <a:miter lim="800000"/>
            <a:headEnd/>
            <a:tailEnd/>
          </a:ln>
        </p:spPr>
        <p:txBody>
          <a:bodyPr>
            <a:spAutoFit/>
          </a:bodyPr>
          <a:lstStyle/>
          <a:p>
            <a:pPr algn="just">
              <a:defRPr/>
            </a:pPr>
            <a:r>
              <a:rPr lang="es-ES" dirty="0">
                <a:effectLst>
                  <a:outerShdw blurRad="38100" dist="38100" dir="2700000" algn="tl">
                    <a:srgbClr val="000000">
                      <a:alpha val="43137"/>
                    </a:srgbClr>
                  </a:outerShdw>
                </a:effectLst>
                <a:latin typeface="Comic Sans MS" pitchFamily="66" charset="0"/>
              </a:rPr>
              <a:t>     Lo primero que se puede decir es que es un puerto de alta velocidad diseñado por Apple, para la conexión de periféricos en un computador.</a:t>
            </a:r>
          </a:p>
          <a:p>
            <a:pPr algn="just">
              <a:defRPr/>
            </a:pPr>
            <a:r>
              <a:rPr lang="es-ES" dirty="0">
                <a:effectLst>
                  <a:outerShdw blurRad="38100" dist="38100" dir="2700000" algn="tl">
                    <a:srgbClr val="000000">
                      <a:alpha val="43137"/>
                    </a:srgbClr>
                  </a:outerShdw>
                </a:effectLst>
                <a:latin typeface="Comic Sans MS" pitchFamily="66" charset="0"/>
              </a:rPr>
              <a:t>Obviamente como tantas tecnologías diseñadas por Apple, no son de su uso exclusivo. De hecho gracias a esta tecnología se van a poder conectar nuestros computadores con productos electrónicos como cámaras digitales o sistemas de música, algo hasta ahora más complicado.</a:t>
            </a:r>
          </a:p>
        </p:txBody>
      </p:sp>
      <p:pic>
        <p:nvPicPr>
          <p:cNvPr id="53253" name="Picture 5" descr="efirewire_cables">
            <a:extLst>
              <a:ext uri="{FF2B5EF4-FFF2-40B4-BE49-F238E27FC236}">
                <a16:creationId xmlns:a16="http://schemas.microsoft.com/office/drawing/2014/main" id="{DA9C26BD-CF4B-4A35-8024-E3BD116231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700213"/>
            <a:ext cx="1390650" cy="1057275"/>
          </a:xfrm>
          <a:prstGeom prst="rect">
            <a:avLst/>
          </a:prstGeom>
          <a:noFill/>
          <a:ln w="381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3254" name="Picture 6" descr="efirewire_ports">
            <a:extLst>
              <a:ext uri="{FF2B5EF4-FFF2-40B4-BE49-F238E27FC236}">
                <a16:creationId xmlns:a16="http://schemas.microsoft.com/office/drawing/2014/main" id="{69F87562-531C-4D81-8155-383F89879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1628775"/>
            <a:ext cx="2276475" cy="1276350"/>
          </a:xfrm>
          <a:prstGeom prst="rect">
            <a:avLst/>
          </a:prstGeom>
          <a:noFill/>
          <a:ln w="381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3255" name="Picture 7" descr="Tarjeta PCI para FireWire 4 puertos Externos, 1 interno">
            <a:extLst>
              <a:ext uri="{FF2B5EF4-FFF2-40B4-BE49-F238E27FC236}">
                <a16:creationId xmlns:a16="http://schemas.microsoft.com/office/drawing/2014/main" id="{20CD1CB9-5255-42CB-AF9F-4B65C432FF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788" y="1773238"/>
            <a:ext cx="1933575" cy="1276350"/>
          </a:xfrm>
          <a:prstGeom prst="rect">
            <a:avLst/>
          </a:prstGeom>
          <a:noFill/>
          <a:ln w="381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3256" name="Picture 8" descr="flyline4">
            <a:extLst>
              <a:ext uri="{FF2B5EF4-FFF2-40B4-BE49-F238E27FC236}">
                <a16:creationId xmlns:a16="http://schemas.microsoft.com/office/drawing/2014/main" id="{69ED3F43-D607-468B-9731-9DE4F1789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66675"/>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7" name="Picture 9" descr="ledred">
            <a:extLst>
              <a:ext uri="{FF2B5EF4-FFF2-40B4-BE49-F238E27FC236}">
                <a16:creationId xmlns:a16="http://schemas.microsoft.com/office/drawing/2014/main" id="{5D42DBA3-ADAD-4DD2-A3A2-D300114E196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8313" y="364490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8" name="Picture 10" descr="pcsalt">
            <a:hlinkClick r:id="rId7" action="ppaction://hlinksldjump"/>
            <a:extLst>
              <a:ext uri="{FF2B5EF4-FFF2-40B4-BE49-F238E27FC236}">
                <a16:creationId xmlns:a16="http://schemas.microsoft.com/office/drawing/2014/main" id="{BB980C09-5D84-4108-B7E9-04543929C8E6}"/>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9" name="Text Box 11">
            <a:extLst>
              <a:ext uri="{FF2B5EF4-FFF2-40B4-BE49-F238E27FC236}">
                <a16:creationId xmlns:a16="http://schemas.microsoft.com/office/drawing/2014/main" id="{71D3B7DB-4235-46ED-8166-F8B2148BE996}"/>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
        <p:nvSpPr>
          <p:cNvPr id="53260" name="Text Box 12">
            <a:extLst>
              <a:ext uri="{FF2B5EF4-FFF2-40B4-BE49-F238E27FC236}">
                <a16:creationId xmlns:a16="http://schemas.microsoft.com/office/drawing/2014/main" id="{0558C92C-C617-424F-AE8F-3BBE297E8818}"/>
              </a:ext>
            </a:extLst>
          </p:cNvPr>
          <p:cNvSpPr txBox="1">
            <a:spLocks noChangeArrowheads="1"/>
          </p:cNvSpPr>
          <p:nvPr/>
        </p:nvSpPr>
        <p:spPr bwMode="auto">
          <a:xfrm>
            <a:off x="215290" y="6226662"/>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a:t>Atrás</a:t>
            </a:r>
          </a:p>
        </p:txBody>
      </p:sp>
      <p:pic>
        <p:nvPicPr>
          <p:cNvPr id="53261" name="Picture 13" descr="cliquer-10">
            <a:hlinkClick r:id="" action="ppaction://hlinkshowjump?jump=lastslideviewed"/>
            <a:extLst>
              <a:ext uri="{FF2B5EF4-FFF2-40B4-BE49-F238E27FC236}">
                <a16:creationId xmlns:a16="http://schemas.microsoft.com/office/drawing/2014/main" id="{48EA47E0-3E61-4700-84C2-37782EF87A65}"/>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367690" y="5845662"/>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a:extLst>
              <a:ext uri="{FF2B5EF4-FFF2-40B4-BE49-F238E27FC236}">
                <a16:creationId xmlns:a16="http://schemas.microsoft.com/office/drawing/2014/main" id="{1A59F5C8-7B2C-47B5-A574-D7EE0A033C71}"/>
              </a:ext>
            </a:extLst>
          </p:cNvPr>
          <p:cNvSpPr>
            <a:spLocks noGrp="1" noChangeArrowheads="1"/>
          </p:cNvSpPr>
          <p:nvPr>
            <p:ph type="title"/>
          </p:nvPr>
        </p:nvSpPr>
        <p:spPr>
          <a:xfrm>
            <a:off x="457200" y="357188"/>
            <a:ext cx="8229600" cy="1143000"/>
          </a:xfrm>
        </p:spPr>
        <p:txBody>
          <a:bodyPr/>
          <a:lstStyle/>
          <a:p>
            <a:pPr eaLnBrk="1" hangingPunct="1"/>
            <a:r>
              <a:rPr lang="es-ES" altLang="es-MX" sz="5400" b="1">
                <a:solidFill>
                  <a:srgbClr val="FF0000"/>
                </a:solidFill>
                <a:latin typeface="Matura MT Script Capitals" panose="03020802060602070202" pitchFamily="66" charset="0"/>
              </a:rPr>
              <a:t>Puertos RJ-45</a:t>
            </a:r>
          </a:p>
        </p:txBody>
      </p:sp>
      <p:sp>
        <p:nvSpPr>
          <p:cNvPr id="54276" name="Text Box 4">
            <a:extLst>
              <a:ext uri="{FF2B5EF4-FFF2-40B4-BE49-F238E27FC236}">
                <a16:creationId xmlns:a16="http://schemas.microsoft.com/office/drawing/2014/main" id="{9CB265C5-3419-4C22-BBDA-06902C14E71B}"/>
              </a:ext>
            </a:extLst>
          </p:cNvPr>
          <p:cNvSpPr txBox="1">
            <a:spLocks noChangeArrowheads="1"/>
          </p:cNvSpPr>
          <p:nvPr/>
        </p:nvSpPr>
        <p:spPr bwMode="auto">
          <a:xfrm>
            <a:off x="323850" y="3716338"/>
            <a:ext cx="8424863" cy="915987"/>
          </a:xfrm>
          <a:prstGeom prst="rect">
            <a:avLst/>
          </a:prstGeom>
          <a:noFill/>
          <a:ln w="9525">
            <a:noFill/>
            <a:miter lim="800000"/>
            <a:headEnd/>
            <a:tailEnd/>
          </a:ln>
        </p:spPr>
        <p:txBody>
          <a:bodyPr>
            <a:spAutoFit/>
          </a:bodyPr>
          <a:lstStyle/>
          <a:p>
            <a:pPr>
              <a:defRPr/>
            </a:pPr>
            <a:r>
              <a:rPr lang="es-ES" dirty="0">
                <a:effectLst>
                  <a:outerShdw blurRad="38100" dist="38100" dir="2700000" algn="tl">
                    <a:srgbClr val="000000">
                      <a:alpha val="43137"/>
                    </a:srgbClr>
                  </a:outerShdw>
                </a:effectLst>
                <a:latin typeface="Comic Sans MS" pitchFamily="66" charset="0"/>
              </a:rPr>
              <a:t>     Sirve para las conexiones en redes con cable UTP según el trenzado pude ser utilizado en red LAN, PAN, MAN, WAN de cualquier topología se esta en, Estrella, Bus, Anillo. </a:t>
            </a:r>
          </a:p>
        </p:txBody>
      </p:sp>
      <p:pic>
        <p:nvPicPr>
          <p:cNvPr id="54277" name="Picture 5">
            <a:extLst>
              <a:ext uri="{FF2B5EF4-FFF2-40B4-BE49-F238E27FC236}">
                <a16:creationId xmlns:a16="http://schemas.microsoft.com/office/drawing/2014/main" id="{C5A8A2F5-6907-4B5F-858D-7B43A7406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1557338"/>
            <a:ext cx="2438400" cy="1504950"/>
          </a:xfrm>
          <a:prstGeom prst="rect">
            <a:avLst/>
          </a:prstGeom>
          <a:noFill/>
          <a:ln w="381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4278" name="Picture 6" descr="flyline4">
            <a:extLst>
              <a:ext uri="{FF2B5EF4-FFF2-40B4-BE49-F238E27FC236}">
                <a16:creationId xmlns:a16="http://schemas.microsoft.com/office/drawing/2014/main" id="{5E49EA42-8514-4A73-BCE9-C5A2911D54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4776"/>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7" descr="ledred">
            <a:extLst>
              <a:ext uri="{FF2B5EF4-FFF2-40B4-BE49-F238E27FC236}">
                <a16:creationId xmlns:a16="http://schemas.microsoft.com/office/drawing/2014/main" id="{115FCA0E-9094-40A7-B747-F14D99484F9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68313" y="3789363"/>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0" name="Picture 8" descr="pcsalt">
            <a:hlinkClick r:id="rId5" action="ppaction://hlinksldjump"/>
            <a:extLst>
              <a:ext uri="{FF2B5EF4-FFF2-40B4-BE49-F238E27FC236}">
                <a16:creationId xmlns:a16="http://schemas.microsoft.com/office/drawing/2014/main" id="{C57BA359-3D15-4820-81B2-D8DC60C1186A}"/>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1" name="Text Box 9">
            <a:extLst>
              <a:ext uri="{FF2B5EF4-FFF2-40B4-BE49-F238E27FC236}">
                <a16:creationId xmlns:a16="http://schemas.microsoft.com/office/drawing/2014/main" id="{0119E9F9-EA67-4E9E-A154-7EA489422C56}"/>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
        <p:nvSpPr>
          <p:cNvPr id="54282" name="Text Box 10">
            <a:extLst>
              <a:ext uri="{FF2B5EF4-FFF2-40B4-BE49-F238E27FC236}">
                <a16:creationId xmlns:a16="http://schemas.microsoft.com/office/drawing/2014/main" id="{F579CB6F-0AA9-443D-84A4-3DF8FD35E943}"/>
              </a:ext>
            </a:extLst>
          </p:cNvPr>
          <p:cNvSpPr txBox="1">
            <a:spLocks noChangeArrowheads="1"/>
          </p:cNvSpPr>
          <p:nvPr/>
        </p:nvSpPr>
        <p:spPr bwMode="auto">
          <a:xfrm>
            <a:off x="265113" y="6297612"/>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dirty="0"/>
              <a:t>Atrás</a:t>
            </a:r>
          </a:p>
        </p:txBody>
      </p:sp>
      <p:pic>
        <p:nvPicPr>
          <p:cNvPr id="54283" name="Picture 11" descr="cliquer-10">
            <a:hlinkClick r:id="" action="ppaction://hlinkshowjump?jump=lastslideviewed"/>
            <a:extLst>
              <a:ext uri="{FF2B5EF4-FFF2-40B4-BE49-F238E27FC236}">
                <a16:creationId xmlns:a16="http://schemas.microsoft.com/office/drawing/2014/main" id="{405ADCEA-62B0-4AAB-AE46-A0614E3A6863}"/>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76287" y="5888746"/>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a:extLst>
              <a:ext uri="{FF2B5EF4-FFF2-40B4-BE49-F238E27FC236}">
                <a16:creationId xmlns:a16="http://schemas.microsoft.com/office/drawing/2014/main" id="{622EED5C-4726-4758-9A34-A4D847761096}"/>
              </a:ext>
            </a:extLst>
          </p:cNvPr>
          <p:cNvSpPr>
            <a:spLocks noChangeArrowheads="1"/>
          </p:cNvSpPr>
          <p:nvPr/>
        </p:nvSpPr>
        <p:spPr bwMode="auto">
          <a:xfrm>
            <a:off x="7086600" y="1066800"/>
            <a:ext cx="1812925" cy="4767263"/>
          </a:xfrm>
          <a:prstGeom prst="rect">
            <a:avLst/>
          </a:prstGeom>
          <a:solidFill>
            <a:schemeClr val="accent1">
              <a:alpha val="0"/>
            </a:schemeClr>
          </a:solidFill>
          <a:ln w="57150" cmpd="thinThick">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s-MX" altLang="es-MX"/>
          </a:p>
        </p:txBody>
      </p:sp>
      <p:sp>
        <p:nvSpPr>
          <p:cNvPr id="55300" name="Rectangle 4">
            <a:extLst>
              <a:ext uri="{FF2B5EF4-FFF2-40B4-BE49-F238E27FC236}">
                <a16:creationId xmlns:a16="http://schemas.microsoft.com/office/drawing/2014/main" id="{05159137-9DB0-429E-A17A-919123F8E4AA}"/>
              </a:ext>
            </a:extLst>
          </p:cNvPr>
          <p:cNvSpPr>
            <a:spLocks noGrp="1" noChangeArrowheads="1"/>
          </p:cNvSpPr>
          <p:nvPr>
            <p:ph type="title"/>
          </p:nvPr>
        </p:nvSpPr>
        <p:spPr/>
        <p:txBody>
          <a:bodyPr/>
          <a:lstStyle/>
          <a:p>
            <a:pPr eaLnBrk="1" hangingPunct="1"/>
            <a:r>
              <a:rPr lang="es-ES" altLang="es-MX" sz="6000" b="1">
                <a:solidFill>
                  <a:srgbClr val="FF0000"/>
                </a:solidFill>
                <a:latin typeface="Matura MT Script Capitals" panose="03020802060602070202" pitchFamily="66" charset="0"/>
              </a:rPr>
              <a:t>Microprocesador</a:t>
            </a:r>
          </a:p>
        </p:txBody>
      </p:sp>
      <p:pic>
        <p:nvPicPr>
          <p:cNvPr id="55301" name="Picture 5" descr="8105-parte_41">
            <a:extLst>
              <a:ext uri="{FF2B5EF4-FFF2-40B4-BE49-F238E27FC236}">
                <a16:creationId xmlns:a16="http://schemas.microsoft.com/office/drawing/2014/main" id="{FD255BDA-9811-4DBF-99F1-36163598A38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0825" y="1196975"/>
            <a:ext cx="345598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Text Box 6">
            <a:extLst>
              <a:ext uri="{FF2B5EF4-FFF2-40B4-BE49-F238E27FC236}">
                <a16:creationId xmlns:a16="http://schemas.microsoft.com/office/drawing/2014/main" id="{FCD34E8F-CA7E-4D12-A6EF-9D06A4291048}"/>
              </a:ext>
            </a:extLst>
          </p:cNvPr>
          <p:cNvSpPr txBox="1">
            <a:spLocks noChangeArrowheads="1"/>
          </p:cNvSpPr>
          <p:nvPr/>
        </p:nvSpPr>
        <p:spPr bwMode="auto">
          <a:xfrm>
            <a:off x="7086600" y="2209800"/>
            <a:ext cx="1752600" cy="1878013"/>
          </a:xfrm>
          <a:prstGeom prst="rect">
            <a:avLst/>
          </a:prstGeom>
          <a:noFill/>
          <a:ln w="9525">
            <a:noFill/>
            <a:miter lim="800000"/>
            <a:headEnd/>
            <a:tailEnd/>
          </a:ln>
        </p:spPr>
        <p:txBody>
          <a:bodyPr>
            <a:spAutoFit/>
          </a:bodyPr>
          <a:lstStyle/>
          <a:p>
            <a:pPr algn="ctr">
              <a:spcBef>
                <a:spcPct val="50000"/>
              </a:spcBef>
              <a:defRPr/>
            </a:pPr>
            <a:r>
              <a:rPr lang="es-ES">
                <a:solidFill>
                  <a:srgbClr val="0000FF"/>
                </a:solidFill>
                <a:effectLst>
                  <a:outerShdw blurRad="38100" dist="38100" dir="2700000" algn="tl">
                    <a:srgbClr val="000000">
                      <a:alpha val="43137"/>
                    </a:srgbClr>
                  </a:outerShdw>
                </a:effectLst>
                <a:latin typeface="Comic Sans MS" pitchFamily="66" charset="0"/>
              </a:rPr>
              <a:t>Te enseñamos como armar tu propio computador</a:t>
            </a:r>
          </a:p>
          <a:p>
            <a:pPr algn="ctr">
              <a:spcBef>
                <a:spcPct val="50000"/>
              </a:spcBef>
              <a:defRPr/>
            </a:pPr>
            <a:r>
              <a:rPr lang="es-ES">
                <a:solidFill>
                  <a:srgbClr val="0000FF"/>
                </a:solidFill>
                <a:effectLst>
                  <a:outerShdw blurRad="38100" dist="38100" dir="2700000" algn="tl">
                    <a:srgbClr val="000000">
                      <a:alpha val="43137"/>
                    </a:srgbClr>
                  </a:outerShdw>
                </a:effectLst>
                <a:latin typeface="Comic Sans MS" pitchFamily="66" charset="0"/>
              </a:rPr>
              <a:t>Has click en esta imagen</a:t>
            </a:r>
          </a:p>
        </p:txBody>
      </p:sp>
      <p:pic>
        <p:nvPicPr>
          <p:cNvPr id="55303" name="Picture 7" descr="intel">
            <a:extLst>
              <a:ext uri="{FF2B5EF4-FFF2-40B4-BE49-F238E27FC236}">
                <a16:creationId xmlns:a16="http://schemas.microsoft.com/office/drawing/2014/main" id="{DAEFECB7-213D-4E91-91F6-EC0DD407EE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2490788"/>
            <a:ext cx="1152525" cy="866775"/>
          </a:xfrm>
          <a:prstGeom prst="rect">
            <a:avLst/>
          </a:prstGeom>
          <a:noFill/>
          <a:ln w="381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5304" name="Picture 8" descr="dentro_cpu1">
            <a:extLst>
              <a:ext uri="{FF2B5EF4-FFF2-40B4-BE49-F238E27FC236}">
                <a16:creationId xmlns:a16="http://schemas.microsoft.com/office/drawing/2014/main" id="{37ED34B2-D948-4A5C-8119-9BF684C33F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13" y="3440113"/>
            <a:ext cx="2676525" cy="229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5" name="Text Box 9">
            <a:extLst>
              <a:ext uri="{FF2B5EF4-FFF2-40B4-BE49-F238E27FC236}">
                <a16:creationId xmlns:a16="http://schemas.microsoft.com/office/drawing/2014/main" id="{1E2545B9-4084-4501-86EC-B2F077E50C00}"/>
              </a:ext>
            </a:extLst>
          </p:cNvPr>
          <p:cNvSpPr txBox="1">
            <a:spLocks noChangeArrowheads="1"/>
          </p:cNvSpPr>
          <p:nvPr/>
        </p:nvSpPr>
        <p:spPr bwMode="auto">
          <a:xfrm>
            <a:off x="3759200" y="3160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55306" name="Text Box 10">
            <a:extLst>
              <a:ext uri="{FF2B5EF4-FFF2-40B4-BE49-F238E27FC236}">
                <a16:creationId xmlns:a16="http://schemas.microsoft.com/office/drawing/2014/main" id="{0B3286DE-86DE-4034-9B19-0519F224544F}"/>
              </a:ext>
            </a:extLst>
          </p:cNvPr>
          <p:cNvSpPr txBox="1">
            <a:spLocks noChangeArrowheads="1"/>
          </p:cNvSpPr>
          <p:nvPr/>
        </p:nvSpPr>
        <p:spPr bwMode="auto">
          <a:xfrm>
            <a:off x="3635375" y="1628775"/>
            <a:ext cx="3313113" cy="3937000"/>
          </a:xfrm>
          <a:prstGeom prst="rect">
            <a:avLst/>
          </a:prstGeom>
          <a:noFill/>
          <a:ln w="9525">
            <a:noFill/>
            <a:miter lim="800000"/>
            <a:headEnd/>
            <a:tailEnd/>
          </a:ln>
        </p:spPr>
        <p:txBody>
          <a:bodyPr>
            <a:spAutoFit/>
          </a:bodyPr>
          <a:lstStyle/>
          <a:p>
            <a:pPr algn="just">
              <a:defRPr/>
            </a:pPr>
            <a:r>
              <a:rPr lang="es-ES" b="1" dirty="0">
                <a:effectLst>
                  <a:outerShdw blurRad="38100" dist="38100" dir="2700000" algn="tl">
                    <a:srgbClr val="000000">
                      <a:alpha val="43137"/>
                    </a:srgbClr>
                  </a:outerShdw>
                </a:effectLst>
                <a:latin typeface="Comic Sans MS" pitchFamily="66" charset="0"/>
              </a:rPr>
              <a:t>El Microprocesador</a:t>
            </a:r>
            <a:endParaRPr lang="es-ES" dirty="0">
              <a:effectLst>
                <a:outerShdw blurRad="38100" dist="38100" dir="2700000" algn="tl">
                  <a:srgbClr val="000000">
                    <a:alpha val="43137"/>
                  </a:srgbClr>
                </a:outerShdw>
              </a:effectLst>
              <a:latin typeface="Comic Sans MS" pitchFamily="66" charset="0"/>
            </a:endParaRPr>
          </a:p>
          <a:p>
            <a:pPr algn="just">
              <a:defRPr/>
            </a:pPr>
            <a:r>
              <a:rPr lang="es-ES" dirty="0">
                <a:effectLst>
                  <a:outerShdw blurRad="38100" dist="38100" dir="2700000" algn="tl">
                    <a:srgbClr val="000000">
                      <a:alpha val="43137"/>
                    </a:srgbClr>
                  </a:outerShdw>
                </a:effectLst>
                <a:latin typeface="Comic Sans MS" pitchFamily="66" charset="0"/>
              </a:rPr>
              <a:t>Unidad central de proceso (conocida por sus siglas en inglés, CPU), circuito microscópico que interpreta y ejecuta instrucciones. La CPU se ocupa del control y el proceso de datos en las computadoras. Generalmente, la CPU es un microprocesador fabricado en un chip, un único trozo de silicio que contiene millones de componentes electrónicos. </a:t>
            </a:r>
          </a:p>
        </p:txBody>
      </p:sp>
      <p:pic>
        <p:nvPicPr>
          <p:cNvPr id="55307" name="Picture 11" descr="flyline4">
            <a:extLst>
              <a:ext uri="{FF2B5EF4-FFF2-40B4-BE49-F238E27FC236}">
                <a16:creationId xmlns:a16="http://schemas.microsoft.com/office/drawing/2014/main" id="{A07A872A-4F26-4F7A-917A-6CB6E361EA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333375"/>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8" name="Picture 12" descr="ordinateur-22">
            <a:extLst>
              <a:ext uri="{FF2B5EF4-FFF2-40B4-BE49-F238E27FC236}">
                <a16:creationId xmlns:a16="http://schemas.microsoft.com/office/drawing/2014/main" id="{6D10E443-EA38-4ECE-8899-5FB7F5535FC6}"/>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1143000"/>
            <a:ext cx="1333500"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9" name="Picture 13" descr="fleches-75">
            <a:extLst>
              <a:ext uri="{FF2B5EF4-FFF2-40B4-BE49-F238E27FC236}">
                <a16:creationId xmlns:a16="http://schemas.microsoft.com/office/drawing/2014/main" id="{34419438-ECBB-4EC9-8323-AD0662872020}"/>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rot="5262564">
            <a:off x="7705725" y="4181475"/>
            <a:ext cx="5715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0" name="Picture 14" descr="tournage-08">
            <a:hlinkClick r:id="rId8" action="ppaction://hlinksldjump"/>
            <a:extLst>
              <a:ext uri="{FF2B5EF4-FFF2-40B4-BE49-F238E27FC236}">
                <a16:creationId xmlns:a16="http://schemas.microsoft.com/office/drawing/2014/main" id="{7F239DBA-F224-45C4-B585-E1FCD6794D11}"/>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7543800" y="4648200"/>
            <a:ext cx="85725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1" name="Picture 15" descr="pcsalt">
            <a:hlinkClick r:id="rId10" action="ppaction://hlinksldjump"/>
            <a:extLst>
              <a:ext uri="{FF2B5EF4-FFF2-40B4-BE49-F238E27FC236}">
                <a16:creationId xmlns:a16="http://schemas.microsoft.com/office/drawing/2014/main" id="{8ED83300-C028-4680-BC6B-E52DE68F06FD}"/>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2" name="Text Box 16">
            <a:extLst>
              <a:ext uri="{FF2B5EF4-FFF2-40B4-BE49-F238E27FC236}">
                <a16:creationId xmlns:a16="http://schemas.microsoft.com/office/drawing/2014/main" id="{80471F19-1170-4553-9FCA-803DB667C263}"/>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
        <p:nvSpPr>
          <p:cNvPr id="55313" name="Text Box 17">
            <a:extLst>
              <a:ext uri="{FF2B5EF4-FFF2-40B4-BE49-F238E27FC236}">
                <a16:creationId xmlns:a16="http://schemas.microsoft.com/office/drawing/2014/main" id="{A640344C-A1EC-4539-BF8C-F160B3BDB415}"/>
              </a:ext>
            </a:extLst>
          </p:cNvPr>
          <p:cNvSpPr txBox="1">
            <a:spLocks noChangeArrowheads="1"/>
          </p:cNvSpPr>
          <p:nvPr/>
        </p:nvSpPr>
        <p:spPr bwMode="auto">
          <a:xfrm>
            <a:off x="304800" y="65532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a:t>Atrás</a:t>
            </a:r>
          </a:p>
        </p:txBody>
      </p:sp>
      <p:pic>
        <p:nvPicPr>
          <p:cNvPr id="55314" name="Picture 18" descr="cliquer-10">
            <a:hlinkClick r:id="rId12" action="ppaction://hlinksldjump"/>
            <a:extLst>
              <a:ext uri="{FF2B5EF4-FFF2-40B4-BE49-F238E27FC236}">
                <a16:creationId xmlns:a16="http://schemas.microsoft.com/office/drawing/2014/main" id="{345C0385-3F81-43C6-93BD-C77A4466F808}"/>
              </a:ext>
            </a:extLst>
          </p:cNvPr>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457200" y="6172200"/>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a:extLst>
              <a:ext uri="{FF2B5EF4-FFF2-40B4-BE49-F238E27FC236}">
                <a16:creationId xmlns:a16="http://schemas.microsoft.com/office/drawing/2014/main" id="{730F256D-B088-4759-B245-9EE8309C0CCA}"/>
              </a:ext>
            </a:extLst>
          </p:cNvPr>
          <p:cNvSpPr>
            <a:spLocks noGrp="1" noChangeArrowheads="1"/>
          </p:cNvSpPr>
          <p:nvPr>
            <p:ph type="title"/>
          </p:nvPr>
        </p:nvSpPr>
        <p:spPr/>
        <p:txBody>
          <a:bodyPr/>
          <a:lstStyle/>
          <a:p>
            <a:pPr eaLnBrk="1" hangingPunct="1"/>
            <a:r>
              <a:rPr lang="es-ES" altLang="es-MX" sz="3200" b="1">
                <a:solidFill>
                  <a:srgbClr val="FF0000"/>
                </a:solidFill>
                <a:latin typeface="Matura MT Script Capitals" panose="03020802060602070202" pitchFamily="66" charset="0"/>
              </a:rPr>
              <a:t>COMO ARMAR  TU  PROPIO COMPUTADOR</a:t>
            </a:r>
          </a:p>
        </p:txBody>
      </p:sp>
      <p:pic>
        <p:nvPicPr>
          <p:cNvPr id="56324" name="0. Pentium 4.MPG">
            <a:extLst>
              <a:ext uri="{FF2B5EF4-FFF2-40B4-BE49-F238E27FC236}">
                <a16:creationId xmlns:a16="http://schemas.microsoft.com/office/drawing/2014/main" id="{CF6A2459-0E5E-4031-A18D-3E27CC3A3B9E}"/>
              </a:ext>
            </a:extLst>
          </p:cNvPr>
          <p:cNvPicPr>
            <a:picLocks noGrp="1" noRot="1" noChangeAspect="1" noChangeArrowheads="1"/>
          </p:cNvPicPr>
          <p:nvPr>
            <p:ph idx="1"/>
            <a:videoFile r:link="rId1"/>
          </p:nvPr>
        </p:nvPicPr>
        <p:blipFill>
          <a:blip r:embed="rId3">
            <a:extLst>
              <a:ext uri="{28A0092B-C50C-407E-A947-70E740481C1C}">
                <a14:useLocalDpi xmlns:a14="http://schemas.microsoft.com/office/drawing/2010/main" val="0"/>
              </a:ext>
            </a:extLst>
          </a:blip>
          <a:srcRect/>
          <a:stretch>
            <a:fillRect/>
          </a:stretch>
        </p:blipFill>
        <p:spPr>
          <a:xfrm>
            <a:off x="1143000" y="1447800"/>
            <a:ext cx="6789738" cy="4525963"/>
          </a:xfrm>
        </p:spPr>
      </p:pic>
      <p:pic>
        <p:nvPicPr>
          <p:cNvPr id="56325" name="Picture 5" descr="flyline4">
            <a:extLst>
              <a:ext uri="{FF2B5EF4-FFF2-40B4-BE49-F238E27FC236}">
                <a16:creationId xmlns:a16="http://schemas.microsoft.com/office/drawing/2014/main" id="{636FDEEB-25C0-439A-9B66-DF51D067FB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44450"/>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6" descr="pcsalt">
            <a:hlinkClick r:id="rId5" action="ppaction://hlinksldjump"/>
            <a:extLst>
              <a:ext uri="{FF2B5EF4-FFF2-40B4-BE49-F238E27FC236}">
                <a16:creationId xmlns:a16="http://schemas.microsoft.com/office/drawing/2014/main" id="{3C07F392-C05E-43F7-8172-F0847B2D1A8D}"/>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7" name="Text Box 7">
            <a:extLst>
              <a:ext uri="{FF2B5EF4-FFF2-40B4-BE49-F238E27FC236}">
                <a16:creationId xmlns:a16="http://schemas.microsoft.com/office/drawing/2014/main" id="{057599D0-8E6C-4465-8F05-DA84023B8BED}"/>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
        <p:nvSpPr>
          <p:cNvPr id="56328" name="Text Box 8">
            <a:extLst>
              <a:ext uri="{FF2B5EF4-FFF2-40B4-BE49-F238E27FC236}">
                <a16:creationId xmlns:a16="http://schemas.microsoft.com/office/drawing/2014/main" id="{899B03FD-1F4A-4F1C-B141-B50519A6BB87}"/>
              </a:ext>
            </a:extLst>
          </p:cNvPr>
          <p:cNvSpPr txBox="1">
            <a:spLocks noChangeArrowheads="1"/>
          </p:cNvSpPr>
          <p:nvPr/>
        </p:nvSpPr>
        <p:spPr bwMode="auto">
          <a:xfrm>
            <a:off x="203200" y="6219385"/>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a:t>Atrás</a:t>
            </a:r>
          </a:p>
        </p:txBody>
      </p:sp>
      <p:pic>
        <p:nvPicPr>
          <p:cNvPr id="56329" name="Picture 9" descr="cliquer-10">
            <a:hlinkClick r:id="rId7" action="ppaction://hlinksldjump"/>
            <a:extLst>
              <a:ext uri="{FF2B5EF4-FFF2-40B4-BE49-F238E27FC236}">
                <a16:creationId xmlns:a16="http://schemas.microsoft.com/office/drawing/2014/main" id="{815689C4-926B-41C2-8FF1-D318194A3F46}"/>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355600" y="5838385"/>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0" name="Text Box 10">
            <a:extLst>
              <a:ext uri="{FF2B5EF4-FFF2-40B4-BE49-F238E27FC236}">
                <a16:creationId xmlns:a16="http://schemas.microsoft.com/office/drawing/2014/main" id="{66A4F748-86C1-4A40-8946-E54192B7F4A2}"/>
              </a:ext>
            </a:extLst>
          </p:cNvPr>
          <p:cNvSpPr txBox="1">
            <a:spLocks noChangeArrowheads="1"/>
          </p:cNvSpPr>
          <p:nvPr/>
        </p:nvSpPr>
        <p:spPr bwMode="auto">
          <a:xfrm>
            <a:off x="1524000" y="6324600"/>
            <a:ext cx="1066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000" b="1"/>
              <a:t>Reproducir</a:t>
            </a:r>
          </a:p>
        </p:txBody>
      </p:sp>
      <p:pic>
        <p:nvPicPr>
          <p:cNvPr id="56331" name="Picture 11" descr="wmicon">
            <a:extLst>
              <a:ext uri="{FF2B5EF4-FFF2-40B4-BE49-F238E27FC236}">
                <a16:creationId xmlns:a16="http://schemas.microsoft.com/office/drawing/2014/main" id="{D2F28D96-EEB6-46BD-92F2-23EADBA8F6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2600" y="6019800"/>
            <a:ext cx="381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56324"/>
                </p:tgtEl>
              </p:cMediaNode>
            </p:video>
            <p:seq concurrent="1" nextAc="seek">
              <p:cTn id="3" restart="whenNotActive" fill="hold" evtFilter="cancelBubble" nodeType="interactiveSeq">
                <p:stCondLst>
                  <p:cond evt="onClick" delay="0">
                    <p:tgtEl>
                      <p:spTgt spid="56331"/>
                    </p:tgtEl>
                  </p:cond>
                </p:stCondLst>
                <p:endSync evt="end" delay="0">
                  <p:rtn val="all"/>
                </p:endSync>
                <p:childTnLst>
                  <p:par>
                    <p:cTn id="4" fill="hold" nodeType="clickPar">
                      <p:stCondLst>
                        <p:cond delay="0"/>
                      </p:stCondLst>
                      <p:childTnLst>
                        <p:par>
                          <p:cTn id="5" fill="hold" nodeType="withGroup">
                            <p:stCondLst>
                              <p:cond delay="0"/>
                            </p:stCondLst>
                            <p:childTnLst>
                              <p:par>
                                <p:cTn id="6" presetID="1" presetClass="mediacall" presetSubtype="0" fill="hold" nodeType="clickEffect">
                                  <p:stCondLst>
                                    <p:cond delay="0"/>
                                  </p:stCondLst>
                                  <p:childTnLst>
                                    <p:cmd type="call" cmd="playFrom(0.0)">
                                      <p:cBhvr>
                                        <p:cTn id="7" dur="240980" fill="hold"/>
                                        <p:tgtEl>
                                          <p:spTgt spid="56324"/>
                                        </p:tgtEl>
                                      </p:cBhvr>
                                    </p:cmd>
                                  </p:childTnLst>
                                </p:cTn>
                              </p:par>
                            </p:childTnLst>
                          </p:cTn>
                        </p:par>
                      </p:childTnLst>
                    </p:cTn>
                  </p:par>
                </p:childTnLst>
              </p:cTn>
              <p:nextCondLst>
                <p:cond evt="onClick" delay="0">
                  <p:tgtEl>
                    <p:spTgt spid="56331"/>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a:extLst>
              <a:ext uri="{FF2B5EF4-FFF2-40B4-BE49-F238E27FC236}">
                <a16:creationId xmlns:a16="http://schemas.microsoft.com/office/drawing/2014/main" id="{180117BC-4165-4BE1-AF0A-384E5B91BF3A}"/>
              </a:ext>
            </a:extLst>
          </p:cNvPr>
          <p:cNvSpPr>
            <a:spLocks noGrp="1" noChangeArrowheads="1"/>
          </p:cNvSpPr>
          <p:nvPr>
            <p:ph type="title"/>
          </p:nvPr>
        </p:nvSpPr>
        <p:spPr/>
        <p:txBody>
          <a:bodyPr/>
          <a:lstStyle/>
          <a:p>
            <a:pPr eaLnBrk="1" hangingPunct="1"/>
            <a:r>
              <a:rPr lang="es-ES" altLang="es-MX" sz="3600">
                <a:solidFill>
                  <a:srgbClr val="FF0000"/>
                </a:solidFill>
                <a:latin typeface="Matura MT Script Capitals" panose="03020802060602070202" pitchFamily="66" charset="0"/>
              </a:rPr>
              <a:t>La buena postura frente al computador</a:t>
            </a:r>
            <a:r>
              <a:rPr lang="es-ES" altLang="es-MX" sz="4000">
                <a:solidFill>
                  <a:srgbClr val="FF0000"/>
                </a:solidFill>
                <a:latin typeface="Matura MT Script Capitals" panose="03020802060602070202" pitchFamily="66" charset="0"/>
              </a:rPr>
              <a:t> </a:t>
            </a:r>
          </a:p>
        </p:txBody>
      </p:sp>
      <p:pic>
        <p:nvPicPr>
          <p:cNvPr id="57348" name="Picture 4" descr="flyline4">
            <a:extLst>
              <a:ext uri="{FF2B5EF4-FFF2-40B4-BE49-F238E27FC236}">
                <a16:creationId xmlns:a16="http://schemas.microsoft.com/office/drawing/2014/main" id="{A502F7E1-DC20-4466-A326-4D2B963AA2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09537"/>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5">
            <a:extLst>
              <a:ext uri="{FF2B5EF4-FFF2-40B4-BE49-F238E27FC236}">
                <a16:creationId xmlns:a16="http://schemas.microsoft.com/office/drawing/2014/main" id="{354702B2-6803-497E-A935-9D4AB4EEBEB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7450" y="1196975"/>
            <a:ext cx="6840538"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6" descr="pcsalt">
            <a:hlinkClick r:id="rId4" action="ppaction://hlinksldjump"/>
            <a:extLst>
              <a:ext uri="{FF2B5EF4-FFF2-40B4-BE49-F238E27FC236}">
                <a16:creationId xmlns:a16="http://schemas.microsoft.com/office/drawing/2014/main" id="{E1F7F3BE-FBE1-4C82-B17C-EE2B0096DD78}"/>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1" name="Text Box 7">
            <a:extLst>
              <a:ext uri="{FF2B5EF4-FFF2-40B4-BE49-F238E27FC236}">
                <a16:creationId xmlns:a16="http://schemas.microsoft.com/office/drawing/2014/main" id="{8CA92B3E-DE25-4052-9684-62634520D065}"/>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latin typeface="Aeonik Bold"/>
                <a:cs typeface="Aeonik Bold"/>
              </a:rPr>
              <a:t>Título</a:t>
            </a:r>
          </a:p>
        </p:txBody>
      </p:sp>
      <p:sp>
        <p:nvSpPr>
          <p:cNvPr id="3" name="Marcador de contenido 2"/>
          <p:cNvSpPr>
            <a:spLocks noGrp="1"/>
          </p:cNvSpPr>
          <p:nvPr>
            <p:ph idx="1"/>
          </p:nvPr>
        </p:nvSpPr>
        <p:spPr/>
        <p:txBody>
          <a:bodyPr/>
          <a:lstStyle/>
          <a:p>
            <a:endParaRPr lang="es-ES" dirty="0">
              <a:latin typeface="Aeonik Regular"/>
              <a:cs typeface="Aeonik Regular"/>
            </a:endParaRPr>
          </a:p>
        </p:txBody>
      </p:sp>
      <p:pic>
        <p:nvPicPr>
          <p:cNvPr id="4" name="Imagen 3">
            <a:extLst>
              <a:ext uri="{FF2B5EF4-FFF2-40B4-BE49-F238E27FC236}">
                <a16:creationId xmlns:a16="http://schemas.microsoft.com/office/drawing/2014/main" id="{38B9511F-7845-48ED-AED2-5AF08F05ED26}"/>
              </a:ext>
            </a:extLst>
          </p:cNvPr>
          <p:cNvPicPr>
            <a:picLocks noChangeAspect="1"/>
          </p:cNvPicPr>
          <p:nvPr/>
        </p:nvPicPr>
        <p:blipFill>
          <a:blip r:embed="rId3"/>
          <a:stretch>
            <a:fillRect/>
          </a:stretch>
        </p:blipFill>
        <p:spPr>
          <a:xfrm>
            <a:off x="7772400" y="163803"/>
            <a:ext cx="1004888" cy="794911"/>
          </a:xfrm>
          <a:prstGeom prst="rect">
            <a:avLst/>
          </a:prstGeom>
        </p:spPr>
      </p:pic>
    </p:spTree>
    <p:extLst>
      <p:ext uri="{BB962C8B-B14F-4D97-AF65-F5344CB8AC3E}">
        <p14:creationId xmlns:p14="http://schemas.microsoft.com/office/powerpoint/2010/main" val="2048913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a:extLst>
              <a:ext uri="{FF2B5EF4-FFF2-40B4-BE49-F238E27FC236}">
                <a16:creationId xmlns:a16="http://schemas.microsoft.com/office/drawing/2014/main" id="{B4ACBBB0-C08D-479D-A992-7231E5C41CDB}"/>
              </a:ext>
            </a:extLst>
          </p:cNvPr>
          <p:cNvSpPr>
            <a:spLocks noGrp="1" noChangeArrowheads="1"/>
          </p:cNvSpPr>
          <p:nvPr>
            <p:ph type="title"/>
          </p:nvPr>
        </p:nvSpPr>
        <p:spPr/>
        <p:txBody>
          <a:bodyPr/>
          <a:lstStyle/>
          <a:p>
            <a:pPr eaLnBrk="1" hangingPunct="1"/>
            <a:r>
              <a:rPr lang="es-ES" altLang="es-MX" sz="4800">
                <a:solidFill>
                  <a:srgbClr val="FF3300"/>
                </a:solidFill>
                <a:latin typeface="Matura MT Script Capitals" panose="03020802060602070202" pitchFamily="66" charset="0"/>
              </a:rPr>
              <a:t>Monitor CRT</a:t>
            </a:r>
          </a:p>
        </p:txBody>
      </p:sp>
      <p:pic>
        <p:nvPicPr>
          <p:cNvPr id="7172" name="Picture 4" descr="_bW9uaXRvcjI=">
            <a:extLst>
              <a:ext uri="{FF2B5EF4-FFF2-40B4-BE49-F238E27FC236}">
                <a16:creationId xmlns:a16="http://schemas.microsoft.com/office/drawing/2014/main" id="{43589C8C-38CC-4396-B885-5DE4CD386B6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0200" y="1341438"/>
            <a:ext cx="1714500" cy="133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173" name="Picture 5" descr="flyline4">
            <a:extLst>
              <a:ext uri="{FF2B5EF4-FFF2-40B4-BE49-F238E27FC236}">
                <a16:creationId xmlns:a16="http://schemas.microsoft.com/office/drawing/2014/main" id="{2C898C1C-F534-4717-8FD2-BBCEF8F385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22238"/>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Text Box 6">
            <a:extLst>
              <a:ext uri="{FF2B5EF4-FFF2-40B4-BE49-F238E27FC236}">
                <a16:creationId xmlns:a16="http://schemas.microsoft.com/office/drawing/2014/main" id="{9368A9AB-D699-44F3-BE45-9EAE9B5F5CB2}"/>
              </a:ext>
            </a:extLst>
          </p:cNvPr>
          <p:cNvSpPr txBox="1">
            <a:spLocks noChangeArrowheads="1"/>
          </p:cNvSpPr>
          <p:nvPr/>
        </p:nvSpPr>
        <p:spPr bwMode="auto">
          <a:xfrm>
            <a:off x="4140200" y="3284538"/>
            <a:ext cx="4176713" cy="2563812"/>
          </a:xfrm>
          <a:prstGeom prst="rect">
            <a:avLst/>
          </a:prstGeom>
          <a:noFill/>
          <a:ln w="9525">
            <a:noFill/>
            <a:miter lim="800000"/>
            <a:headEnd/>
            <a:tailEnd/>
          </a:ln>
        </p:spPr>
        <p:txBody>
          <a:bodyPr>
            <a:spAutoFit/>
          </a:bodyPr>
          <a:lstStyle/>
          <a:p>
            <a:pPr algn="just">
              <a:spcBef>
                <a:spcPct val="50000"/>
              </a:spcBef>
              <a:defRPr/>
            </a:pPr>
            <a:r>
              <a:rPr lang="es-ES" dirty="0">
                <a:effectLst>
                  <a:outerShdw blurRad="38100" dist="38100" dir="2700000" algn="tl">
                    <a:srgbClr val="000000">
                      <a:alpha val="43137"/>
                    </a:srgbClr>
                  </a:outerShdw>
                </a:effectLst>
                <a:latin typeface="Comic Sans MS" pitchFamily="66" charset="0"/>
              </a:rPr>
              <a:t>     Los </a:t>
            </a:r>
            <a:r>
              <a:rPr lang="es-ES" b="1" dirty="0">
                <a:effectLst>
                  <a:outerShdw blurRad="38100" dist="38100" dir="2700000" algn="tl">
                    <a:srgbClr val="000000">
                      <a:alpha val="43137"/>
                    </a:srgbClr>
                  </a:outerShdw>
                </a:effectLst>
                <a:latin typeface="Comic Sans MS" pitchFamily="66" charset="0"/>
              </a:rPr>
              <a:t>monitores</a:t>
            </a:r>
            <a:r>
              <a:rPr lang="es-ES" dirty="0">
                <a:effectLst>
                  <a:outerShdw blurRad="38100" dist="38100" dir="2700000" algn="tl">
                    <a:srgbClr val="000000">
                      <a:alpha val="43137"/>
                    </a:srgbClr>
                  </a:outerShdw>
                </a:effectLst>
                <a:latin typeface="Comic Sans MS" pitchFamily="66" charset="0"/>
              </a:rPr>
              <a:t> más comunes son los CRT o de rayos catódicos, formados por un tubo en cuyo interior se ha hecho el vacío, en uno de cuyos extremos se sitúan tres cañones de electrones, uno por cada color primario, y en el otro una pantalla de cristal, cuya parte externa es la que ve el usuario.</a:t>
            </a:r>
          </a:p>
        </p:txBody>
      </p:sp>
      <p:pic>
        <p:nvPicPr>
          <p:cNvPr id="7175" name="Picture 7" descr="ledred">
            <a:extLst>
              <a:ext uri="{FF2B5EF4-FFF2-40B4-BE49-F238E27FC236}">
                <a16:creationId xmlns:a16="http://schemas.microsoft.com/office/drawing/2014/main" id="{54A7A4E5-D787-4D9A-BEE1-F996B6E1666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284663" y="3141663"/>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8" descr="ordinateur-75">
            <a:extLst>
              <a:ext uri="{FF2B5EF4-FFF2-40B4-BE49-F238E27FC236}">
                <a16:creationId xmlns:a16="http://schemas.microsoft.com/office/drawing/2014/main" id="{71E23042-D174-45DB-A95E-B0645CEE2961}"/>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643438" y="1555750"/>
            <a:ext cx="86518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Text Box 9">
            <a:extLst>
              <a:ext uri="{FF2B5EF4-FFF2-40B4-BE49-F238E27FC236}">
                <a16:creationId xmlns:a16="http://schemas.microsoft.com/office/drawing/2014/main" id="{449F60E8-F03B-46FD-936B-7148C808C4E9}"/>
              </a:ext>
            </a:extLst>
          </p:cNvPr>
          <p:cNvSpPr txBox="1">
            <a:spLocks noChangeArrowheads="1"/>
          </p:cNvSpPr>
          <p:nvPr/>
        </p:nvSpPr>
        <p:spPr bwMode="auto">
          <a:xfrm>
            <a:off x="4356100" y="2692400"/>
            <a:ext cx="1871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Monitor a color</a:t>
            </a:r>
          </a:p>
        </p:txBody>
      </p:sp>
      <p:sp>
        <p:nvSpPr>
          <p:cNvPr id="7178" name="Text Box 10">
            <a:extLst>
              <a:ext uri="{FF2B5EF4-FFF2-40B4-BE49-F238E27FC236}">
                <a16:creationId xmlns:a16="http://schemas.microsoft.com/office/drawing/2014/main" id="{A485C1E2-ABCE-4D97-96A0-A0850CF557F6}"/>
              </a:ext>
            </a:extLst>
          </p:cNvPr>
          <p:cNvSpPr txBox="1">
            <a:spLocks noChangeArrowheads="1"/>
          </p:cNvSpPr>
          <p:nvPr/>
        </p:nvSpPr>
        <p:spPr bwMode="auto">
          <a:xfrm>
            <a:off x="6084888" y="2692400"/>
            <a:ext cx="2232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Monitor Monocromático</a:t>
            </a:r>
          </a:p>
        </p:txBody>
      </p:sp>
      <p:sp>
        <p:nvSpPr>
          <p:cNvPr id="7179" name="Rectangle 11">
            <a:extLst>
              <a:ext uri="{FF2B5EF4-FFF2-40B4-BE49-F238E27FC236}">
                <a16:creationId xmlns:a16="http://schemas.microsoft.com/office/drawing/2014/main" id="{745A1531-2FEC-4FE3-96E7-35F4DC6AA64A}"/>
              </a:ext>
            </a:extLst>
          </p:cNvPr>
          <p:cNvSpPr>
            <a:spLocks noChangeArrowheads="1"/>
          </p:cNvSpPr>
          <p:nvPr/>
        </p:nvSpPr>
        <p:spPr bwMode="auto">
          <a:xfrm>
            <a:off x="6445250" y="1341438"/>
            <a:ext cx="1655763" cy="1295400"/>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pic>
        <p:nvPicPr>
          <p:cNvPr id="7180" name="Picture 12" descr="ordinateur-67">
            <a:extLst>
              <a:ext uri="{FF2B5EF4-FFF2-40B4-BE49-F238E27FC236}">
                <a16:creationId xmlns:a16="http://schemas.microsoft.com/office/drawing/2014/main" id="{720EBED6-5CF4-4658-BB25-400781A6A88A}"/>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678613" y="1412875"/>
            <a:ext cx="12065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1" name="Picture 13" descr="pcsalt">
            <a:hlinkClick r:id="rId7" action="ppaction://hlinksldjump"/>
            <a:extLst>
              <a:ext uri="{FF2B5EF4-FFF2-40B4-BE49-F238E27FC236}">
                <a16:creationId xmlns:a16="http://schemas.microsoft.com/office/drawing/2014/main" id="{E594E57F-3A55-45D0-845E-AF528ABFBAB0}"/>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2" name="Picture 14" descr=" Tubo de barrido en color 1: cañones de electrones 2: haces de electrones 3: máscara para separar los rayos rojos, azules y verdes de la imagen visualizada 4: capa fosforescente con zonas receptivas para cada color 5: gran superficie plana sobre la cara interior de la pantalla cubierta de fósforo">
            <a:extLst>
              <a:ext uri="{FF2B5EF4-FFF2-40B4-BE49-F238E27FC236}">
                <a16:creationId xmlns:a16="http://schemas.microsoft.com/office/drawing/2014/main" id="{BB40A334-339C-466B-BE68-2C9DBFB534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400" y="1905000"/>
            <a:ext cx="2381250" cy="1790700"/>
          </a:xfrm>
          <a:prstGeom prst="rect">
            <a:avLst/>
          </a:prstGeom>
          <a:noFill/>
          <a:ln w="57150" cmpd="thinThick">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183" name="Text Box 15">
            <a:extLst>
              <a:ext uri="{FF2B5EF4-FFF2-40B4-BE49-F238E27FC236}">
                <a16:creationId xmlns:a16="http://schemas.microsoft.com/office/drawing/2014/main" id="{DE3328E4-8531-4118-B29E-9D6EA5C50427}"/>
              </a:ext>
            </a:extLst>
          </p:cNvPr>
          <p:cNvSpPr txBox="1">
            <a:spLocks noChangeArrowheads="1"/>
          </p:cNvSpPr>
          <p:nvPr/>
        </p:nvSpPr>
        <p:spPr bwMode="auto">
          <a:xfrm>
            <a:off x="2133600" y="3733800"/>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s-MX" altLang="es-MX"/>
          </a:p>
        </p:txBody>
      </p:sp>
      <p:sp>
        <p:nvSpPr>
          <p:cNvPr id="7184" name="Text Box 16">
            <a:extLst>
              <a:ext uri="{FF2B5EF4-FFF2-40B4-BE49-F238E27FC236}">
                <a16:creationId xmlns:a16="http://schemas.microsoft.com/office/drawing/2014/main" id="{20F501A9-B2FE-477D-A4A0-5C5E182850C8}"/>
              </a:ext>
            </a:extLst>
          </p:cNvPr>
          <p:cNvSpPr txBox="1">
            <a:spLocks noChangeArrowheads="1"/>
          </p:cNvSpPr>
          <p:nvPr/>
        </p:nvSpPr>
        <p:spPr bwMode="auto">
          <a:xfrm>
            <a:off x="609600" y="3810000"/>
            <a:ext cx="3124200" cy="2462213"/>
          </a:xfrm>
          <a:prstGeom prst="rect">
            <a:avLst/>
          </a:prstGeom>
          <a:noFill/>
          <a:ln w="9525">
            <a:noFill/>
            <a:miter lim="800000"/>
            <a:headEnd/>
            <a:tailEnd/>
          </a:ln>
        </p:spPr>
        <p:txBody>
          <a:bodyPr>
            <a:spAutoFit/>
          </a:bodyPr>
          <a:lstStyle/>
          <a:p>
            <a:pPr>
              <a:spcBef>
                <a:spcPct val="50000"/>
              </a:spcBef>
              <a:defRPr/>
            </a:pPr>
            <a:r>
              <a:rPr lang="es-EC" sz="1400" dirty="0">
                <a:solidFill>
                  <a:srgbClr val="FF0000"/>
                </a:solidFill>
                <a:effectLst>
                  <a:outerShdw blurRad="38100" dist="38100" dir="2700000" algn="tl">
                    <a:srgbClr val="000000">
                      <a:alpha val="43137"/>
                    </a:srgbClr>
                  </a:outerShdw>
                </a:effectLst>
                <a:latin typeface="Comic Sans MS" pitchFamily="66" charset="0"/>
              </a:rPr>
              <a:t>Tubo de barrido en color</a:t>
            </a:r>
            <a:br>
              <a:rPr lang="es-EC" sz="1400" dirty="0">
                <a:solidFill>
                  <a:srgbClr val="FF0000"/>
                </a:solidFill>
                <a:effectLst>
                  <a:outerShdw blurRad="38100" dist="38100" dir="2700000" algn="tl">
                    <a:srgbClr val="000000">
                      <a:alpha val="43137"/>
                    </a:srgbClr>
                  </a:outerShdw>
                </a:effectLst>
                <a:latin typeface="Comic Sans MS" pitchFamily="66" charset="0"/>
              </a:rPr>
            </a:br>
            <a:r>
              <a:rPr lang="es-EC" sz="1400" dirty="0">
                <a:solidFill>
                  <a:srgbClr val="FF0000"/>
                </a:solidFill>
                <a:effectLst>
                  <a:outerShdw blurRad="38100" dist="38100" dir="2700000" algn="tl">
                    <a:srgbClr val="000000">
                      <a:alpha val="43137"/>
                    </a:srgbClr>
                  </a:outerShdw>
                </a:effectLst>
                <a:latin typeface="Comic Sans MS" pitchFamily="66" charset="0"/>
              </a:rPr>
              <a:t>1: cañones de electrones</a:t>
            </a:r>
            <a:br>
              <a:rPr lang="es-EC" sz="1400" dirty="0">
                <a:solidFill>
                  <a:srgbClr val="FF0000"/>
                </a:solidFill>
                <a:effectLst>
                  <a:outerShdw blurRad="38100" dist="38100" dir="2700000" algn="tl">
                    <a:srgbClr val="000000">
                      <a:alpha val="43137"/>
                    </a:srgbClr>
                  </a:outerShdw>
                </a:effectLst>
                <a:latin typeface="Comic Sans MS" pitchFamily="66" charset="0"/>
              </a:rPr>
            </a:br>
            <a:r>
              <a:rPr lang="es-EC" sz="1400" dirty="0">
                <a:solidFill>
                  <a:srgbClr val="FF0000"/>
                </a:solidFill>
                <a:effectLst>
                  <a:outerShdw blurRad="38100" dist="38100" dir="2700000" algn="tl">
                    <a:srgbClr val="000000">
                      <a:alpha val="43137"/>
                    </a:srgbClr>
                  </a:outerShdw>
                </a:effectLst>
                <a:latin typeface="Comic Sans MS" pitchFamily="66" charset="0"/>
              </a:rPr>
              <a:t>2: haces de electrones</a:t>
            </a:r>
            <a:br>
              <a:rPr lang="es-EC" sz="1400" dirty="0">
                <a:solidFill>
                  <a:srgbClr val="FF0000"/>
                </a:solidFill>
                <a:effectLst>
                  <a:outerShdw blurRad="38100" dist="38100" dir="2700000" algn="tl">
                    <a:srgbClr val="000000">
                      <a:alpha val="43137"/>
                    </a:srgbClr>
                  </a:outerShdw>
                </a:effectLst>
                <a:latin typeface="Comic Sans MS" pitchFamily="66" charset="0"/>
              </a:rPr>
            </a:br>
            <a:r>
              <a:rPr lang="es-EC" sz="1400" dirty="0">
                <a:solidFill>
                  <a:srgbClr val="FF0000"/>
                </a:solidFill>
                <a:effectLst>
                  <a:outerShdw blurRad="38100" dist="38100" dir="2700000" algn="tl">
                    <a:srgbClr val="000000">
                      <a:alpha val="43137"/>
                    </a:srgbClr>
                  </a:outerShdw>
                </a:effectLst>
                <a:latin typeface="Comic Sans MS" pitchFamily="66" charset="0"/>
              </a:rPr>
              <a:t>3: máscara para separar los rayos rojos, azules y verdes de la imagen visualizada</a:t>
            </a:r>
            <a:br>
              <a:rPr lang="es-EC" sz="1400" dirty="0">
                <a:solidFill>
                  <a:srgbClr val="FF0000"/>
                </a:solidFill>
                <a:effectLst>
                  <a:outerShdw blurRad="38100" dist="38100" dir="2700000" algn="tl">
                    <a:srgbClr val="000000">
                      <a:alpha val="43137"/>
                    </a:srgbClr>
                  </a:outerShdw>
                </a:effectLst>
                <a:latin typeface="Comic Sans MS" pitchFamily="66" charset="0"/>
              </a:rPr>
            </a:br>
            <a:r>
              <a:rPr lang="es-EC" sz="1400" dirty="0">
                <a:solidFill>
                  <a:srgbClr val="FF0000"/>
                </a:solidFill>
                <a:effectLst>
                  <a:outerShdw blurRad="38100" dist="38100" dir="2700000" algn="tl">
                    <a:srgbClr val="000000">
                      <a:alpha val="43137"/>
                    </a:srgbClr>
                  </a:outerShdw>
                </a:effectLst>
                <a:latin typeface="Comic Sans MS" pitchFamily="66" charset="0"/>
              </a:rPr>
              <a:t>4: capa fosforescente con zonas receptivas para cada color</a:t>
            </a:r>
            <a:br>
              <a:rPr lang="es-EC" sz="1400" dirty="0">
                <a:solidFill>
                  <a:srgbClr val="FF0000"/>
                </a:solidFill>
                <a:effectLst>
                  <a:outerShdw blurRad="38100" dist="38100" dir="2700000" algn="tl">
                    <a:srgbClr val="000000">
                      <a:alpha val="43137"/>
                    </a:srgbClr>
                  </a:outerShdw>
                </a:effectLst>
                <a:latin typeface="Comic Sans MS" pitchFamily="66" charset="0"/>
              </a:rPr>
            </a:br>
            <a:r>
              <a:rPr lang="es-EC" sz="1400" dirty="0">
                <a:solidFill>
                  <a:srgbClr val="FF0000"/>
                </a:solidFill>
                <a:effectLst>
                  <a:outerShdw blurRad="38100" dist="38100" dir="2700000" algn="tl">
                    <a:srgbClr val="000000">
                      <a:alpha val="43137"/>
                    </a:srgbClr>
                  </a:outerShdw>
                </a:effectLst>
                <a:latin typeface="Comic Sans MS" pitchFamily="66" charset="0"/>
              </a:rPr>
              <a:t>5: gran superficie plana sobre la cara interior de la pantalla cubierta de fósforo</a:t>
            </a:r>
            <a:endParaRPr lang="es-ES" sz="1400" dirty="0">
              <a:solidFill>
                <a:srgbClr val="FF0000"/>
              </a:solidFill>
              <a:effectLst>
                <a:outerShdw blurRad="38100" dist="38100" dir="2700000" algn="tl">
                  <a:srgbClr val="000000">
                    <a:alpha val="43137"/>
                  </a:srgbClr>
                </a:outerShdw>
              </a:effectLst>
              <a:latin typeface="Comic Sans MS" pitchFamily="66" charset="0"/>
            </a:endParaRPr>
          </a:p>
        </p:txBody>
      </p:sp>
      <p:sp>
        <p:nvSpPr>
          <p:cNvPr id="7185" name="Oval 17">
            <a:hlinkClick r:id="rId10" action="ppaction://hlinksldjump"/>
            <a:extLst>
              <a:ext uri="{FF2B5EF4-FFF2-40B4-BE49-F238E27FC236}">
                <a16:creationId xmlns:a16="http://schemas.microsoft.com/office/drawing/2014/main" id="{7007AF16-ACE1-4916-B11F-0DF505E703A9}"/>
              </a:ext>
            </a:extLst>
          </p:cNvPr>
          <p:cNvSpPr>
            <a:spLocks noChangeArrowheads="1"/>
          </p:cNvSpPr>
          <p:nvPr/>
        </p:nvSpPr>
        <p:spPr bwMode="auto">
          <a:xfrm>
            <a:off x="2362200" y="2743200"/>
            <a:ext cx="914400" cy="838200"/>
          </a:xfrm>
          <a:prstGeom prst="ellipse">
            <a:avLst/>
          </a:prstGeom>
          <a:solidFill>
            <a:schemeClr val="accent1">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pic>
        <p:nvPicPr>
          <p:cNvPr id="7186" name="Picture 18" descr="fleches-43">
            <a:extLst>
              <a:ext uri="{FF2B5EF4-FFF2-40B4-BE49-F238E27FC236}">
                <a16:creationId xmlns:a16="http://schemas.microsoft.com/office/drawing/2014/main" id="{2300ACB9-0B01-4797-B3F9-21BFCCF615D8}"/>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3276600" y="3124200"/>
            <a:ext cx="609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7" name="Text Box 19">
            <a:extLst>
              <a:ext uri="{FF2B5EF4-FFF2-40B4-BE49-F238E27FC236}">
                <a16:creationId xmlns:a16="http://schemas.microsoft.com/office/drawing/2014/main" id="{D146C555-9B3D-46A2-BDD0-BD644D60AA77}"/>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pic>
        <p:nvPicPr>
          <p:cNvPr id="7188" name="Picture 20" descr="cliquer-10">
            <a:hlinkClick r:id="rId12" action="ppaction://hlinksldjump"/>
            <a:extLst>
              <a:ext uri="{FF2B5EF4-FFF2-40B4-BE49-F238E27FC236}">
                <a16:creationId xmlns:a16="http://schemas.microsoft.com/office/drawing/2014/main" id="{C9C9CCC4-6F36-4327-86F5-15184BDD9217}"/>
              </a:ext>
            </a:extLst>
          </p:cNvPr>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105508" y="5921375"/>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9" name="Text Box 21">
            <a:extLst>
              <a:ext uri="{FF2B5EF4-FFF2-40B4-BE49-F238E27FC236}">
                <a16:creationId xmlns:a16="http://schemas.microsoft.com/office/drawing/2014/main" id="{66F3D5F8-1E07-4E99-8C5D-46E303B1EEC3}"/>
              </a:ext>
            </a:extLst>
          </p:cNvPr>
          <p:cNvSpPr txBox="1">
            <a:spLocks noChangeArrowheads="1"/>
          </p:cNvSpPr>
          <p:nvPr/>
        </p:nvSpPr>
        <p:spPr bwMode="auto">
          <a:xfrm>
            <a:off x="-12700" y="6272213"/>
            <a:ext cx="838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dirty="0"/>
              <a:t>Atrás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a:extLst>
              <a:ext uri="{FF2B5EF4-FFF2-40B4-BE49-F238E27FC236}">
                <a16:creationId xmlns:a16="http://schemas.microsoft.com/office/drawing/2014/main" id="{AF86F415-9440-449A-9924-485D6EA6AFAE}"/>
              </a:ext>
            </a:extLst>
          </p:cNvPr>
          <p:cNvSpPr>
            <a:spLocks noGrp="1" noChangeArrowheads="1"/>
          </p:cNvSpPr>
          <p:nvPr>
            <p:ph type="title"/>
          </p:nvPr>
        </p:nvSpPr>
        <p:spPr/>
        <p:txBody>
          <a:bodyPr/>
          <a:lstStyle/>
          <a:p>
            <a:pPr eaLnBrk="1" hangingPunct="1"/>
            <a:r>
              <a:rPr lang="es-ES" altLang="es-MX"/>
              <a:t>Monitor LCD</a:t>
            </a:r>
          </a:p>
        </p:txBody>
      </p:sp>
      <p:pic>
        <p:nvPicPr>
          <p:cNvPr id="8196" name="Picture 4">
            <a:extLst>
              <a:ext uri="{FF2B5EF4-FFF2-40B4-BE49-F238E27FC236}">
                <a16:creationId xmlns:a16="http://schemas.microsoft.com/office/drawing/2014/main" id="{D421706A-E3D2-4BC4-AF54-7D339E4D866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0825" y="1125538"/>
            <a:ext cx="3887788"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a:extLst>
              <a:ext uri="{FF2B5EF4-FFF2-40B4-BE49-F238E27FC236}">
                <a16:creationId xmlns:a16="http://schemas.microsoft.com/office/drawing/2014/main" id="{A62DC016-A06F-4A19-9DE3-999914E25CA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850" y="3789363"/>
            <a:ext cx="3419475"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6" descr="lcd_anim">
            <a:extLst>
              <a:ext uri="{FF2B5EF4-FFF2-40B4-BE49-F238E27FC236}">
                <a16:creationId xmlns:a16="http://schemas.microsoft.com/office/drawing/2014/main" id="{2B7551BC-C738-42CA-8204-D0644BFF435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580063" y="1052513"/>
            <a:ext cx="1905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7" descr="flyline4">
            <a:extLst>
              <a:ext uri="{FF2B5EF4-FFF2-40B4-BE49-F238E27FC236}">
                <a16:creationId xmlns:a16="http://schemas.microsoft.com/office/drawing/2014/main" id="{9AF8CDB2-1B2E-41EB-968F-B834A9A2C0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38" y="125413"/>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Text Box 8">
            <a:extLst>
              <a:ext uri="{FF2B5EF4-FFF2-40B4-BE49-F238E27FC236}">
                <a16:creationId xmlns:a16="http://schemas.microsoft.com/office/drawing/2014/main" id="{F2E7D297-295B-4008-B92B-19F55CB1718D}"/>
              </a:ext>
            </a:extLst>
          </p:cNvPr>
          <p:cNvSpPr txBox="1">
            <a:spLocks noChangeArrowheads="1"/>
          </p:cNvSpPr>
          <p:nvPr/>
        </p:nvSpPr>
        <p:spPr bwMode="auto">
          <a:xfrm>
            <a:off x="4211638" y="2852738"/>
            <a:ext cx="4679950" cy="3416300"/>
          </a:xfrm>
          <a:prstGeom prst="rect">
            <a:avLst/>
          </a:prstGeom>
          <a:noFill/>
          <a:ln w="9525">
            <a:noFill/>
            <a:miter lim="800000"/>
            <a:headEnd/>
            <a:tailEnd/>
          </a:ln>
        </p:spPr>
        <p:txBody>
          <a:bodyPr>
            <a:spAutoFit/>
          </a:bodyPr>
          <a:lstStyle/>
          <a:p>
            <a:pPr algn="just">
              <a:spcBef>
                <a:spcPct val="50000"/>
              </a:spcBef>
              <a:defRPr/>
            </a:pPr>
            <a:r>
              <a:rPr lang="es-ES" dirty="0">
                <a:effectLst>
                  <a:outerShdw blurRad="38100" dist="38100" dir="2700000" algn="tl">
                    <a:srgbClr val="000000">
                      <a:alpha val="43137"/>
                    </a:srgbClr>
                  </a:outerShdw>
                </a:effectLst>
                <a:latin typeface="Comic Sans MS" pitchFamily="66" charset="0"/>
              </a:rPr>
              <a:t>     Los monitores LCD o de cristal líquido, que se diferencian de los anteriores en que en ellos las tríadas están formadas por cristal líquido en vez de fósforo pigmentado, y en que los haces de electrones son guiados por polarización magnética. Además, en los monitores LCD trabajan con una trama de píxeles concreta, siendo fijo el tamaño de cada uno, por lo que al cambiar a una resolución inferior pueden quedar franjas de píxeles desactivadas.</a:t>
            </a:r>
          </a:p>
        </p:txBody>
      </p:sp>
      <p:pic>
        <p:nvPicPr>
          <p:cNvPr id="8201" name="Picture 9" descr="ledred">
            <a:extLst>
              <a:ext uri="{FF2B5EF4-FFF2-40B4-BE49-F238E27FC236}">
                <a16:creationId xmlns:a16="http://schemas.microsoft.com/office/drawing/2014/main" id="{A80E75AE-C9C8-47DD-B538-ECD997FE89D5}"/>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2924175"/>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2" name="Picture 10" descr="pcsalt">
            <a:hlinkClick r:id="rId7" action="ppaction://hlinksldjump"/>
            <a:extLst>
              <a:ext uri="{FF2B5EF4-FFF2-40B4-BE49-F238E27FC236}">
                <a16:creationId xmlns:a16="http://schemas.microsoft.com/office/drawing/2014/main" id="{80328291-D55A-4230-BA0D-22ABEA1CA167}"/>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3" name="Oval 11">
            <a:hlinkClick r:id="rId9" action="ppaction://hlinksldjump"/>
            <a:extLst>
              <a:ext uri="{FF2B5EF4-FFF2-40B4-BE49-F238E27FC236}">
                <a16:creationId xmlns:a16="http://schemas.microsoft.com/office/drawing/2014/main" id="{A9B3261F-4473-4F6B-ACFF-5BCF4B5D1078}"/>
              </a:ext>
            </a:extLst>
          </p:cNvPr>
          <p:cNvSpPr>
            <a:spLocks noChangeArrowheads="1"/>
          </p:cNvSpPr>
          <p:nvPr/>
        </p:nvSpPr>
        <p:spPr bwMode="auto">
          <a:xfrm>
            <a:off x="2895600" y="4114800"/>
            <a:ext cx="838200" cy="838200"/>
          </a:xfrm>
          <a:prstGeom prst="ellipse">
            <a:avLst/>
          </a:prstGeom>
          <a:solidFill>
            <a:schemeClr val="accent1">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pic>
        <p:nvPicPr>
          <p:cNvPr id="8204" name="Picture 12" descr="fleches-43">
            <a:extLst>
              <a:ext uri="{FF2B5EF4-FFF2-40B4-BE49-F238E27FC236}">
                <a16:creationId xmlns:a16="http://schemas.microsoft.com/office/drawing/2014/main" id="{46C609D4-4BC7-4B4F-B243-E5A8319C769C}"/>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3657600" y="4419600"/>
            <a:ext cx="609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5" name="Text Box 13">
            <a:extLst>
              <a:ext uri="{FF2B5EF4-FFF2-40B4-BE49-F238E27FC236}">
                <a16:creationId xmlns:a16="http://schemas.microsoft.com/office/drawing/2014/main" id="{A4442287-9F65-4DEA-B165-E050584B53D3}"/>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pic>
        <p:nvPicPr>
          <p:cNvPr id="8206" name="Picture 14" descr="cliquer-10">
            <a:hlinkClick r:id="rId11" action="ppaction://hlinksldjump"/>
            <a:extLst>
              <a:ext uri="{FF2B5EF4-FFF2-40B4-BE49-F238E27FC236}">
                <a16:creationId xmlns:a16="http://schemas.microsoft.com/office/drawing/2014/main" id="{CEEE5EB7-4669-4B18-840B-9F85442C6DC4}"/>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228600" y="5897563"/>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7" name="Text Box 15">
            <a:extLst>
              <a:ext uri="{FF2B5EF4-FFF2-40B4-BE49-F238E27FC236}">
                <a16:creationId xmlns:a16="http://schemas.microsoft.com/office/drawing/2014/main" id="{5295E962-3477-449C-A4EA-D290ED918A8E}"/>
              </a:ext>
            </a:extLst>
          </p:cNvPr>
          <p:cNvSpPr txBox="1">
            <a:spLocks noChangeArrowheads="1"/>
          </p:cNvSpPr>
          <p:nvPr/>
        </p:nvSpPr>
        <p:spPr bwMode="auto">
          <a:xfrm>
            <a:off x="38100" y="6280761"/>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dirty="0"/>
              <a:t>Atrás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a:extLst>
              <a:ext uri="{FF2B5EF4-FFF2-40B4-BE49-F238E27FC236}">
                <a16:creationId xmlns:a16="http://schemas.microsoft.com/office/drawing/2014/main" id="{1DA4192C-3200-4714-BAD4-1FD4D848847B}"/>
              </a:ext>
            </a:extLst>
          </p:cNvPr>
          <p:cNvSpPr>
            <a:spLocks noGrp="1" noChangeArrowheads="1"/>
          </p:cNvSpPr>
          <p:nvPr>
            <p:ph type="title"/>
          </p:nvPr>
        </p:nvSpPr>
        <p:spPr/>
        <p:txBody>
          <a:bodyPr/>
          <a:lstStyle/>
          <a:p>
            <a:pPr eaLnBrk="1" hangingPunct="1"/>
            <a:r>
              <a:rPr lang="es-ES" altLang="es-MX"/>
              <a:t>Píxel</a:t>
            </a:r>
          </a:p>
        </p:txBody>
      </p:sp>
      <p:pic>
        <p:nvPicPr>
          <p:cNvPr id="9220" name="Picture 4">
            <a:extLst>
              <a:ext uri="{FF2B5EF4-FFF2-40B4-BE49-F238E27FC236}">
                <a16:creationId xmlns:a16="http://schemas.microsoft.com/office/drawing/2014/main" id="{0C4CE85C-C344-4271-BFE4-15AF68BBE87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0" y="1371600"/>
            <a:ext cx="3419475"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5" descr="flyline4">
            <a:extLst>
              <a:ext uri="{FF2B5EF4-FFF2-40B4-BE49-F238E27FC236}">
                <a16:creationId xmlns:a16="http://schemas.microsoft.com/office/drawing/2014/main" id="{906AEF98-E75F-449E-A00D-4A17D81570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2075"/>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Text Box 6">
            <a:extLst>
              <a:ext uri="{FF2B5EF4-FFF2-40B4-BE49-F238E27FC236}">
                <a16:creationId xmlns:a16="http://schemas.microsoft.com/office/drawing/2014/main" id="{28DC3F39-D398-4E0A-8422-6895AEE3CF66}"/>
              </a:ext>
            </a:extLst>
          </p:cNvPr>
          <p:cNvSpPr txBox="1">
            <a:spLocks noChangeArrowheads="1"/>
          </p:cNvSpPr>
          <p:nvPr/>
        </p:nvSpPr>
        <p:spPr bwMode="auto">
          <a:xfrm>
            <a:off x="4211638" y="2813844"/>
            <a:ext cx="4679950" cy="1739900"/>
          </a:xfrm>
          <a:prstGeom prst="rect">
            <a:avLst/>
          </a:prstGeom>
          <a:noFill/>
          <a:ln w="9525">
            <a:noFill/>
            <a:miter lim="800000"/>
            <a:headEnd/>
            <a:tailEnd/>
          </a:ln>
        </p:spPr>
        <p:txBody>
          <a:bodyPr>
            <a:spAutoFit/>
          </a:bodyPr>
          <a:lstStyle/>
          <a:p>
            <a:pPr algn="just">
              <a:spcBef>
                <a:spcPct val="50000"/>
              </a:spcBef>
              <a:defRPr/>
            </a:pPr>
            <a:r>
              <a:rPr lang="es-ES" dirty="0">
                <a:effectLst>
                  <a:outerShdw blurRad="38100" dist="38100" dir="2700000" algn="tl">
                    <a:srgbClr val="000000">
                      <a:alpha val="43137"/>
                    </a:srgbClr>
                  </a:outerShdw>
                </a:effectLst>
                <a:latin typeface="Comic Sans MS" pitchFamily="66" charset="0"/>
              </a:rPr>
              <a:t>     Son cada uno de los puntos que forman las imágenes. Cada píxel, tiene un color diferente, de forma que al observar el conjunto de puntos se forma la imagen. El número de puntos que forma la imagen indica su resolución.</a:t>
            </a:r>
          </a:p>
        </p:txBody>
      </p:sp>
      <p:pic>
        <p:nvPicPr>
          <p:cNvPr id="9223" name="Picture 7" descr="ledred">
            <a:extLst>
              <a:ext uri="{FF2B5EF4-FFF2-40B4-BE49-F238E27FC236}">
                <a16:creationId xmlns:a16="http://schemas.microsoft.com/office/drawing/2014/main" id="{B8C041DA-7907-4351-A43E-EBEA8A31459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2924175"/>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8" descr="pcsalt">
            <a:hlinkClick r:id="rId5" action="ppaction://hlinksldjump"/>
            <a:extLst>
              <a:ext uri="{FF2B5EF4-FFF2-40B4-BE49-F238E27FC236}">
                <a16:creationId xmlns:a16="http://schemas.microsoft.com/office/drawing/2014/main" id="{7992CAC9-4BE2-4A7B-BFAD-C752E8104508}"/>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9">
            <a:extLst>
              <a:ext uri="{FF2B5EF4-FFF2-40B4-BE49-F238E27FC236}">
                <a16:creationId xmlns:a16="http://schemas.microsoft.com/office/drawing/2014/main" id="{347C7407-C512-492C-A101-8BB72E37F4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3886200"/>
            <a:ext cx="338137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6" name="Text Box 10">
            <a:extLst>
              <a:ext uri="{FF2B5EF4-FFF2-40B4-BE49-F238E27FC236}">
                <a16:creationId xmlns:a16="http://schemas.microsoft.com/office/drawing/2014/main" id="{7A786A3E-06AD-4A4E-A625-4EF3362F8596}"/>
              </a:ext>
            </a:extLst>
          </p:cNvPr>
          <p:cNvSpPr txBox="1">
            <a:spLocks noChangeArrowheads="1"/>
          </p:cNvSpPr>
          <p:nvPr/>
        </p:nvSpPr>
        <p:spPr bwMode="auto">
          <a:xfrm>
            <a:off x="3200400" y="3886200"/>
            <a:ext cx="76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a:t>Píxel</a:t>
            </a:r>
          </a:p>
        </p:txBody>
      </p:sp>
      <p:sp>
        <p:nvSpPr>
          <p:cNvPr id="9227" name="Text Box 11">
            <a:extLst>
              <a:ext uri="{FF2B5EF4-FFF2-40B4-BE49-F238E27FC236}">
                <a16:creationId xmlns:a16="http://schemas.microsoft.com/office/drawing/2014/main" id="{FB3998BD-FDD8-4F95-B3E0-4C9EA4DF3A24}"/>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pic>
        <p:nvPicPr>
          <p:cNvPr id="9228" name="Picture 12" descr="cliquer-10">
            <a:hlinkClick r:id="" action="ppaction://hlinkshowjump?jump=lastslideviewed"/>
            <a:extLst>
              <a:ext uri="{FF2B5EF4-FFF2-40B4-BE49-F238E27FC236}">
                <a16:creationId xmlns:a16="http://schemas.microsoft.com/office/drawing/2014/main" id="{EADD6700-84E4-497C-A1B7-CB75222B3FAF}"/>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28600" y="5862637"/>
            <a:ext cx="45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9" name="Text Box 13">
            <a:extLst>
              <a:ext uri="{FF2B5EF4-FFF2-40B4-BE49-F238E27FC236}">
                <a16:creationId xmlns:a16="http://schemas.microsoft.com/office/drawing/2014/main" id="{74F27FDC-D66D-457E-9270-1506126EFEB7}"/>
              </a:ext>
            </a:extLst>
          </p:cNvPr>
          <p:cNvSpPr txBox="1">
            <a:spLocks noChangeArrowheads="1"/>
          </p:cNvSpPr>
          <p:nvPr/>
        </p:nvSpPr>
        <p:spPr bwMode="auto">
          <a:xfrm>
            <a:off x="114300" y="6228372"/>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b="1" dirty="0"/>
              <a:t>Atrás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a:extLst>
              <a:ext uri="{FF2B5EF4-FFF2-40B4-BE49-F238E27FC236}">
                <a16:creationId xmlns:a16="http://schemas.microsoft.com/office/drawing/2014/main" id="{B136ADB8-5B86-449C-9AAA-F86510FE331F}"/>
              </a:ext>
            </a:extLst>
          </p:cNvPr>
          <p:cNvSpPr>
            <a:spLocks noGrp="1" noChangeArrowheads="1"/>
          </p:cNvSpPr>
          <p:nvPr>
            <p:ph type="title"/>
          </p:nvPr>
        </p:nvSpPr>
        <p:spPr/>
        <p:txBody>
          <a:bodyPr/>
          <a:lstStyle/>
          <a:p>
            <a:pPr eaLnBrk="1" hangingPunct="1"/>
            <a:r>
              <a:rPr lang="es-ES" altLang="es-MX">
                <a:solidFill>
                  <a:srgbClr val="0000FF"/>
                </a:solidFill>
              </a:rPr>
              <a:t>Teclado</a:t>
            </a:r>
          </a:p>
        </p:txBody>
      </p:sp>
      <p:pic>
        <p:nvPicPr>
          <p:cNvPr id="10244" name="Picture 4">
            <a:extLst>
              <a:ext uri="{FF2B5EF4-FFF2-40B4-BE49-F238E27FC236}">
                <a16:creationId xmlns:a16="http://schemas.microsoft.com/office/drawing/2014/main" id="{E70E4A11-F7D6-4060-9233-FB1F3E3938D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7450" y="1628775"/>
            <a:ext cx="6745288"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Rectangle 5">
            <a:hlinkClick r:id="rId3" action="ppaction://hlinksldjump"/>
            <a:extLst>
              <a:ext uri="{FF2B5EF4-FFF2-40B4-BE49-F238E27FC236}">
                <a16:creationId xmlns:a16="http://schemas.microsoft.com/office/drawing/2014/main" id="{BB904F2C-7AED-448F-BE42-A2899D836E4C}"/>
              </a:ext>
            </a:extLst>
          </p:cNvPr>
          <p:cNvSpPr>
            <a:spLocks noChangeArrowheads="1"/>
          </p:cNvSpPr>
          <p:nvPr/>
        </p:nvSpPr>
        <p:spPr bwMode="auto">
          <a:xfrm>
            <a:off x="1187450" y="2060575"/>
            <a:ext cx="4248150" cy="1439863"/>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10246" name="Rectangle 6">
            <a:hlinkClick r:id="rId4" action="ppaction://hlinksldjump"/>
            <a:extLst>
              <a:ext uri="{FF2B5EF4-FFF2-40B4-BE49-F238E27FC236}">
                <a16:creationId xmlns:a16="http://schemas.microsoft.com/office/drawing/2014/main" id="{25AD7F66-4A78-426E-8D46-A4AAF948BED0}"/>
              </a:ext>
            </a:extLst>
          </p:cNvPr>
          <p:cNvSpPr>
            <a:spLocks noChangeArrowheads="1"/>
          </p:cNvSpPr>
          <p:nvPr/>
        </p:nvSpPr>
        <p:spPr bwMode="auto">
          <a:xfrm>
            <a:off x="1187450" y="1628775"/>
            <a:ext cx="4248150" cy="4318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10247" name="Rectangle 7">
            <a:hlinkClick r:id="rId5" action="ppaction://hlinksldjump"/>
            <a:extLst>
              <a:ext uri="{FF2B5EF4-FFF2-40B4-BE49-F238E27FC236}">
                <a16:creationId xmlns:a16="http://schemas.microsoft.com/office/drawing/2014/main" id="{54DB0269-038C-4B7F-8202-1098585345D6}"/>
              </a:ext>
            </a:extLst>
          </p:cNvPr>
          <p:cNvSpPr>
            <a:spLocks noChangeArrowheads="1"/>
          </p:cNvSpPr>
          <p:nvPr/>
        </p:nvSpPr>
        <p:spPr bwMode="auto">
          <a:xfrm>
            <a:off x="6659563" y="2060575"/>
            <a:ext cx="1225550" cy="1439863"/>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sp>
        <p:nvSpPr>
          <p:cNvPr id="10248" name="Rectangle 8">
            <a:hlinkClick r:id="rId6" action="ppaction://hlinksldjump"/>
            <a:extLst>
              <a:ext uri="{FF2B5EF4-FFF2-40B4-BE49-F238E27FC236}">
                <a16:creationId xmlns:a16="http://schemas.microsoft.com/office/drawing/2014/main" id="{E45F5990-0986-4567-A0B7-EEBBF6E12A60}"/>
              </a:ext>
            </a:extLst>
          </p:cNvPr>
          <p:cNvSpPr>
            <a:spLocks noChangeArrowheads="1"/>
          </p:cNvSpPr>
          <p:nvPr/>
        </p:nvSpPr>
        <p:spPr bwMode="auto">
          <a:xfrm>
            <a:off x="5580063" y="1700213"/>
            <a:ext cx="936625" cy="1871662"/>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pic>
        <p:nvPicPr>
          <p:cNvPr id="10249" name="Picture 9" descr="flyline4">
            <a:extLst>
              <a:ext uri="{FF2B5EF4-FFF2-40B4-BE49-F238E27FC236}">
                <a16:creationId xmlns:a16="http://schemas.microsoft.com/office/drawing/2014/main" id="{47BE562B-270E-4F14-BFDE-BC795180AC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825" y="163513"/>
            <a:ext cx="8642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0" name="Text Box 10">
            <a:extLst>
              <a:ext uri="{FF2B5EF4-FFF2-40B4-BE49-F238E27FC236}">
                <a16:creationId xmlns:a16="http://schemas.microsoft.com/office/drawing/2014/main" id="{29527A11-2A9F-449C-A3C3-A6CB056EAA7F}"/>
              </a:ext>
            </a:extLst>
          </p:cNvPr>
          <p:cNvSpPr txBox="1">
            <a:spLocks noChangeArrowheads="1"/>
          </p:cNvSpPr>
          <p:nvPr/>
        </p:nvSpPr>
        <p:spPr bwMode="auto">
          <a:xfrm>
            <a:off x="395288" y="3573463"/>
            <a:ext cx="8424862" cy="1739900"/>
          </a:xfrm>
          <a:prstGeom prst="rect">
            <a:avLst/>
          </a:prstGeom>
          <a:noFill/>
          <a:ln w="9525">
            <a:noFill/>
            <a:miter lim="800000"/>
            <a:headEnd/>
            <a:tailEnd/>
          </a:ln>
        </p:spPr>
        <p:txBody>
          <a:bodyPr>
            <a:spAutoFit/>
          </a:bodyPr>
          <a:lstStyle/>
          <a:p>
            <a:pPr>
              <a:spcBef>
                <a:spcPct val="50000"/>
              </a:spcBef>
              <a:defRPr/>
            </a:pPr>
            <a:r>
              <a:rPr lang="es-ES" dirty="0">
                <a:effectLst>
                  <a:outerShdw blurRad="38100" dist="38100" dir="2700000" algn="tl">
                    <a:srgbClr val="000000">
                      <a:alpha val="43137"/>
                    </a:srgbClr>
                  </a:outerShdw>
                </a:effectLst>
                <a:latin typeface="Comic Sans MS" pitchFamily="66" charset="0"/>
              </a:rPr>
              <a:t>      La misión principal del teclado es comunicarle a nuestro PC qué es lo que tiene que hacer. Si bien, la popularización de los entornos gráficos como Windows ha incrementado la importancia del ratón como medio de entrada, hay que señalar que éste se limita a actuar al servicio del ordenador o de sus programas. La introducción de datos es una tarea de la que sigue ocupándose, casi exclusivamente, el teclado. </a:t>
            </a:r>
          </a:p>
        </p:txBody>
      </p:sp>
      <p:sp>
        <p:nvSpPr>
          <p:cNvPr id="10251" name="Text Box 11">
            <a:extLst>
              <a:ext uri="{FF2B5EF4-FFF2-40B4-BE49-F238E27FC236}">
                <a16:creationId xmlns:a16="http://schemas.microsoft.com/office/drawing/2014/main" id="{EBF48DC0-DC94-4665-9096-B7C7EEA909B1}"/>
              </a:ext>
            </a:extLst>
          </p:cNvPr>
          <p:cNvSpPr txBox="1">
            <a:spLocks noChangeArrowheads="1"/>
          </p:cNvSpPr>
          <p:nvPr/>
        </p:nvSpPr>
        <p:spPr bwMode="auto">
          <a:xfrm>
            <a:off x="6858000" y="5181600"/>
            <a:ext cx="1670050" cy="1384300"/>
          </a:xfrm>
          <a:prstGeom prst="rect">
            <a:avLst/>
          </a:prstGeom>
          <a:noFill/>
          <a:ln w="9525">
            <a:noFill/>
            <a:miter lim="800000"/>
            <a:headEnd/>
            <a:tailEnd/>
          </a:ln>
        </p:spPr>
        <p:txBody>
          <a:bodyPr>
            <a:spAutoFit/>
          </a:bodyPr>
          <a:lstStyle/>
          <a:p>
            <a:pPr algn="ctr">
              <a:defRPr/>
            </a:pPr>
            <a:r>
              <a:rPr lang="es-ES" sz="1400" b="1" dirty="0">
                <a:solidFill>
                  <a:srgbClr val="FF3300"/>
                </a:solidFill>
                <a:effectLst>
                  <a:outerShdw blurRad="38100" dist="38100" dir="2700000" algn="tl">
                    <a:srgbClr val="000000">
                      <a:alpha val="43137"/>
                    </a:srgbClr>
                  </a:outerShdw>
                </a:effectLst>
                <a:latin typeface="Comic Sans MS" pitchFamily="66" charset="0"/>
              </a:rPr>
              <a:t>Te invitamos a entrar a conocer el teclado asiendo clic en cualquier parte de la imagen</a:t>
            </a:r>
            <a:endParaRPr lang="es-ES" sz="1400" dirty="0">
              <a:solidFill>
                <a:srgbClr val="FF3300"/>
              </a:solidFill>
              <a:effectLst>
                <a:outerShdw blurRad="38100" dist="38100" dir="2700000" algn="tl">
                  <a:srgbClr val="000000">
                    <a:alpha val="43137"/>
                  </a:srgbClr>
                </a:outerShdw>
              </a:effectLst>
              <a:latin typeface="Comic Sans MS" pitchFamily="66" charset="0"/>
            </a:endParaRPr>
          </a:p>
        </p:txBody>
      </p:sp>
      <p:pic>
        <p:nvPicPr>
          <p:cNvPr id="10252" name="Picture 12" descr="ledred">
            <a:extLst>
              <a:ext uri="{FF2B5EF4-FFF2-40B4-BE49-F238E27FC236}">
                <a16:creationId xmlns:a16="http://schemas.microsoft.com/office/drawing/2014/main" id="{3D415F7A-E9BF-4863-83BF-33C402A5072B}"/>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539750" y="364490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3" name="Picture 13">
            <a:extLst>
              <a:ext uri="{FF2B5EF4-FFF2-40B4-BE49-F238E27FC236}">
                <a16:creationId xmlns:a16="http://schemas.microsoft.com/office/drawing/2014/main" id="{EE000445-F7AB-4BFC-94A9-2512984912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32588" y="1700213"/>
            <a:ext cx="108108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4" name="Rectangle 14">
            <a:hlinkClick r:id="rId10" action="ppaction://hlinksldjump"/>
            <a:extLst>
              <a:ext uri="{FF2B5EF4-FFF2-40B4-BE49-F238E27FC236}">
                <a16:creationId xmlns:a16="http://schemas.microsoft.com/office/drawing/2014/main" id="{EFF9BBFB-5D92-4B60-915A-C69C5B1D8BC6}"/>
              </a:ext>
            </a:extLst>
          </p:cNvPr>
          <p:cNvSpPr>
            <a:spLocks noChangeArrowheads="1"/>
          </p:cNvSpPr>
          <p:nvPr/>
        </p:nvSpPr>
        <p:spPr bwMode="auto">
          <a:xfrm>
            <a:off x="6732588" y="1628775"/>
            <a:ext cx="1079500" cy="4318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ltLang="es-MX"/>
          </a:p>
        </p:txBody>
      </p:sp>
      <p:pic>
        <p:nvPicPr>
          <p:cNvPr id="10255" name="Picture 15" descr="pcsalt">
            <a:hlinkClick r:id="rId11" action="ppaction://hlinksldjump"/>
            <a:extLst>
              <a:ext uri="{FF2B5EF4-FFF2-40B4-BE49-F238E27FC236}">
                <a16:creationId xmlns:a16="http://schemas.microsoft.com/office/drawing/2014/main" id="{5D4C4128-3070-4931-850B-A6CD293CDAF3}"/>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4356100" y="5949950"/>
            <a:ext cx="57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6" name="Text Box 16">
            <a:extLst>
              <a:ext uri="{FF2B5EF4-FFF2-40B4-BE49-F238E27FC236}">
                <a16:creationId xmlns:a16="http://schemas.microsoft.com/office/drawing/2014/main" id="{8DAB14E2-5F2F-42AC-A361-DB8C5A3465AE}"/>
              </a:ext>
            </a:extLst>
          </p:cNvPr>
          <p:cNvSpPr txBox="1">
            <a:spLocks noChangeArrowheads="1"/>
          </p:cNvSpPr>
          <p:nvPr/>
        </p:nvSpPr>
        <p:spPr bwMode="auto">
          <a:xfrm>
            <a:off x="3962400" y="6567488"/>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1400" b="1"/>
              <a:t>Menú Principal</a:t>
            </a:r>
          </a:p>
        </p:txBody>
      </p:sp>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309</TotalTime>
  <Words>4092</Words>
  <Application>Microsoft Office PowerPoint</Application>
  <PresentationFormat>Presentación en pantalla (4:3)</PresentationFormat>
  <Paragraphs>276</Paragraphs>
  <Slides>57</Slides>
  <Notes>0</Notes>
  <HiddenSlides>0</HiddenSlides>
  <MMClips>1</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1</vt:i4>
      </vt:variant>
      <vt:variant>
        <vt:lpstr>Títulos de diapositiva</vt:lpstr>
      </vt:variant>
      <vt:variant>
        <vt:i4>57</vt:i4>
      </vt:variant>
    </vt:vector>
  </HeadingPairs>
  <TitlesOfParts>
    <vt:vector size="67" baseType="lpstr">
      <vt:lpstr>Aeonik Bold</vt:lpstr>
      <vt:lpstr>Aeonik Regular</vt:lpstr>
      <vt:lpstr>Arial</vt:lpstr>
      <vt:lpstr>Calibri</vt:lpstr>
      <vt:lpstr>Comic Sans MS</vt:lpstr>
      <vt:lpstr>Matura MT Script Capitals</vt:lpstr>
      <vt:lpstr>Myriad Pro</vt:lpstr>
      <vt:lpstr>Wingdings</vt:lpstr>
      <vt:lpstr>Tema de Office</vt:lpstr>
      <vt:lpstr>Visio</vt:lpstr>
      <vt:lpstr>Presentación de PowerPoint</vt:lpstr>
      <vt:lpstr>Presentación de PowerPoint</vt:lpstr>
      <vt:lpstr>Presentación de PowerPoint</vt:lpstr>
      <vt:lpstr>¿Qué es una computadora?</vt:lpstr>
      <vt:lpstr>Monitor</vt:lpstr>
      <vt:lpstr>Monitor CRT</vt:lpstr>
      <vt:lpstr>Monitor LCD</vt:lpstr>
      <vt:lpstr>Píxel</vt:lpstr>
      <vt:lpstr>Teclado</vt:lpstr>
      <vt:lpstr>Teclas alfanuméricas</vt:lpstr>
      <vt:lpstr>Teclas de función</vt:lpstr>
      <vt:lpstr>Teclas numéricas</vt:lpstr>
      <vt:lpstr>Teclas de edición y de dirección</vt:lpstr>
      <vt:lpstr>Diodos luminosos</vt:lpstr>
      <vt:lpstr>Parlante</vt:lpstr>
      <vt:lpstr>Impresora</vt:lpstr>
      <vt:lpstr>Escáner</vt:lpstr>
      <vt:lpstr>Mouse</vt:lpstr>
      <vt:lpstr>Micrófono</vt:lpstr>
      <vt:lpstr>Cámara</vt:lpstr>
      <vt:lpstr>Dispositivos de Protección</vt:lpstr>
      <vt:lpstr>Case</vt:lpstr>
      <vt:lpstr>Disquetera</vt:lpstr>
      <vt:lpstr>Disquete</vt:lpstr>
      <vt:lpstr>Unidad de C.D. ROM</vt:lpstr>
      <vt:lpstr>Disco compacto C.D.</vt:lpstr>
      <vt:lpstr>Fuente de poder</vt:lpstr>
      <vt:lpstr>TARJETA MADRE</vt:lpstr>
      <vt:lpstr>Ranura AGP</vt:lpstr>
      <vt:lpstr>Ranura PCI</vt:lpstr>
      <vt:lpstr>Conector ATX</vt:lpstr>
      <vt:lpstr>Pila del computador</vt:lpstr>
      <vt:lpstr>Tarjeta de video</vt:lpstr>
      <vt:lpstr>Tarjeta de audio</vt:lpstr>
      <vt:lpstr>Tarjeta SCSI</vt:lpstr>
      <vt:lpstr>Ventilador</vt:lpstr>
      <vt:lpstr>zócalo</vt:lpstr>
      <vt:lpstr>Disco duro</vt:lpstr>
      <vt:lpstr>Parte frontal</vt:lpstr>
      <vt:lpstr>Parte trasera</vt:lpstr>
      <vt:lpstr>Alimentación de energía</vt:lpstr>
      <vt:lpstr>PS/2 conector del ratón</vt:lpstr>
      <vt:lpstr>PS/2 conector del teclado</vt:lpstr>
      <vt:lpstr>Conector paralelo</vt:lpstr>
      <vt:lpstr>Conector serial</vt:lpstr>
      <vt:lpstr>Conectores de audio Jack</vt:lpstr>
      <vt:lpstr>Ranuras de acceso</vt:lpstr>
      <vt:lpstr>Puertos para modem RJ-11</vt:lpstr>
      <vt:lpstr>Puertos USB</vt:lpstr>
      <vt:lpstr>Interruptor de energía</vt:lpstr>
      <vt:lpstr>Pernos de seguridad</vt:lpstr>
      <vt:lpstr>Puertos del firware</vt:lpstr>
      <vt:lpstr>Puertos RJ-45</vt:lpstr>
      <vt:lpstr>Microprocesador</vt:lpstr>
      <vt:lpstr>COMO ARMAR  TU  PROPIO COMPUTADOR</vt:lpstr>
      <vt:lpstr>La buena postura frente al computador </vt:lpstr>
      <vt:lpstr>Título</vt:lpstr>
    </vt:vector>
  </TitlesOfParts>
  <Company>QUILPUE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dc:title>
  <dc:creator>EQUIPO DISEÑO</dc:creator>
  <cp:lastModifiedBy>yasna Hernandez</cp:lastModifiedBy>
  <cp:revision>6</cp:revision>
  <dcterms:created xsi:type="dcterms:W3CDTF">2022-04-07T16:03:46Z</dcterms:created>
  <dcterms:modified xsi:type="dcterms:W3CDTF">2022-05-12T20:55:47Z</dcterms:modified>
</cp:coreProperties>
</file>